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99C9E9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99C9E9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7747F4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29035F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itf Huwiya Arabic Regular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Sheet1!$B$1:$D$1</c:f>
              <c:strCache>
                <c:ptCount val="3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45.000000</c:v>
                </c:pt>
                <c:pt idx="1">
                  <c:v>76.000000</c:v>
                </c:pt>
                <c:pt idx="2">
                  <c:v>59.000000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99C9E9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99C9E9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7747F4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29035F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36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36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36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3640" u="none">
                    <a:solidFill>
                      <a:srgbClr val="FFFFFF"/>
                    </a:solidFill>
                    <a:latin typeface="itf Huwiya Arabic Regular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Sheet1!$B$1:$D$1</c:f>
              <c:strCache>
                <c:ptCount val="3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45.000000</c:v>
                </c:pt>
                <c:pt idx="1">
                  <c:v>76.000000</c:v>
                </c:pt>
                <c:pt idx="2">
                  <c:v>59.000000</c:v>
                </c:pt>
              </c:numCache>
            </c:numRef>
          </c:val>
        </c:ser>
        <c:firstSliceAng val="0"/>
        <c:holeSize val="47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6C84E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F6C84E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87C6E6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220559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7049F6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E65B64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D6DBE1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explosion val="0"/>
            <c:spPr>
              <a:solidFill>
                <a:srgbClr val="FCF1D4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explosion val="0"/>
            <c:spPr>
              <a:solidFill>
                <a:srgbClr val="F9DEDE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explosion val="0"/>
            <c:spPr>
              <a:solidFill>
                <a:srgbClr val="C2BDB1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explosion val="0"/>
            <c:spPr>
              <a:solidFill>
                <a:srgbClr val="F8D4B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itf Huwiya Arabic Regular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numFmt formatCode="#,##0%" sourceLinked="0"/>
              <c:txPr>
                <a:bodyPr/>
                <a:lstStyle/>
                <a:p>
                  <a:pPr>
                    <a:defRPr b="0" i="0" strike="noStrike" sz="244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440" u="none">
                    <a:solidFill>
                      <a:srgbClr val="FFFFFF"/>
                    </a:solidFill>
                    <a:latin typeface="itf Huwiya Arabic Regular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952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Sheet1!$B$1:$K$1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Sheet1!$B$2:$K$2</c:f>
              <c:numCache>
                <c:ptCount val="10"/>
                <c:pt idx="0">
                  <c:v>45.000000</c:v>
                </c:pt>
                <c:pt idx="1">
                  <c:v>33.000000</c:v>
                </c:pt>
                <c:pt idx="2">
                  <c:v>150.000000</c:v>
                </c:pt>
                <c:pt idx="3">
                  <c:v>54.000000</c:v>
                </c:pt>
                <c:pt idx="4">
                  <c:v>33.000000</c:v>
                </c:pt>
                <c:pt idx="5">
                  <c:v>21.000000</c:v>
                </c:pt>
                <c:pt idx="6">
                  <c:v>13.000000</c:v>
                </c:pt>
                <c:pt idx="7">
                  <c:v>20.000000</c:v>
                </c:pt>
                <c:pt idx="8">
                  <c:v>32.000000</c:v>
                </c:pt>
                <c:pt idx="9">
                  <c:v>30.000000</c:v>
                </c:pt>
              </c:numCache>
            </c:numRef>
          </c:val>
        </c:ser>
        <c:firstSliceAng val="0"/>
        <c:holeSize val="50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hape 1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1611" y="-10851527"/>
            <a:ext cx="38693285" cy="35157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237" y="1126056"/>
            <a:ext cx="2778173" cy="59749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9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20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20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121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122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pic>
        <p:nvPicPr>
          <p:cNvPr id="123" name="light.png" descr="l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25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126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127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36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137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138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pic>
        <p:nvPicPr>
          <p:cNvPr id="139" name="arabsstock_332261_large.jpg" descr="arabsstock_332261_large.jpg"/>
          <p:cNvPicPr>
            <a:picLocks noChangeAspect="1"/>
          </p:cNvPicPr>
          <p:nvPr/>
        </p:nvPicPr>
        <p:blipFill>
          <a:blip r:embed="rId2">
            <a:extLst/>
          </a:blip>
          <a:srcRect l="789" t="32933" r="789" b="18574"/>
          <a:stretch>
            <a:fillRect/>
          </a:stretch>
        </p:blipFill>
        <p:spPr>
          <a:xfrm flipH="1">
            <a:off x="1028008" y="1017488"/>
            <a:ext cx="22327984" cy="769888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tangle"/>
          <p:cNvSpPr/>
          <p:nvPr/>
        </p:nvSpPr>
        <p:spPr>
          <a:xfrm flipH="1">
            <a:off x="1028104" y="1017488"/>
            <a:ext cx="22327792" cy="7698979"/>
          </a:xfrm>
          <a:prstGeom prst="rect">
            <a:avLst/>
          </a:prstGeom>
          <a:solidFill>
            <a:srgbClr val="7747FF">
              <a:alpha val="1646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si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/>
          <p:nvPr>
            <p:ph type="title"/>
          </p:nvPr>
        </p:nvSpPr>
        <p:spPr>
          <a:xfrm>
            <a:off x="1069339" y="1013078"/>
            <a:ext cx="21005801" cy="899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2438338">
              <a:lnSpc>
                <a:spcPct val="90000"/>
              </a:lnSpc>
              <a:defRPr sz="5200">
                <a:solidFill>
                  <a:srgbClr val="1C064B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50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151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152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sid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1069339" y="1013078"/>
            <a:ext cx="21005801" cy="899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2438338">
              <a:lnSpc>
                <a:spcPct val="90000"/>
              </a:lnSpc>
              <a:defRPr sz="5200">
                <a:solidFill>
                  <a:srgbClr val="1C064B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62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163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164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sp>
        <p:nvSpPr>
          <p:cNvPr id="165" name="Title Text"/>
          <p:cNvSpPr txBox="1"/>
          <p:nvPr/>
        </p:nvSpPr>
        <p:spPr>
          <a:xfrm>
            <a:off x="1069339" y="2045152"/>
            <a:ext cx="21005801" cy="899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2438338">
              <a:lnSpc>
                <a:spcPct val="90000"/>
              </a:lnSpc>
              <a:spcBef>
                <a:spcPts val="0"/>
              </a:spcBef>
              <a:defRPr sz="29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side P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74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175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176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resent21.png" descr="Present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342"/>
            <a:ext cx="24384000" cy="1371531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itle Text"/>
          <p:cNvSpPr txBox="1"/>
          <p:nvPr/>
        </p:nvSpPr>
        <p:spPr>
          <a:xfrm>
            <a:off x="1069339" y="1013078"/>
            <a:ext cx="21005801" cy="899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87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188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189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ver.png" descr="cover.png"/>
          <p:cNvPicPr>
            <a:picLocks noChangeAspect="1"/>
          </p:cNvPicPr>
          <p:nvPr/>
        </p:nvPicPr>
        <p:blipFill>
          <a:blip r:embed="rId2">
            <a:extLst/>
          </a:blip>
          <a:srcRect l="8770" t="0" r="0" b="29003"/>
          <a:stretch>
            <a:fillRect/>
          </a:stretch>
        </p:blipFill>
        <p:spPr>
          <a:xfrm>
            <a:off x="-29733" y="-34324"/>
            <a:ext cx="24443467" cy="10700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" name="Group"/>
          <p:cNvGrpSpPr/>
          <p:nvPr/>
        </p:nvGrpSpPr>
        <p:grpSpPr>
          <a:xfrm>
            <a:off x="16200987" y="11736351"/>
            <a:ext cx="6276480" cy="842374"/>
            <a:chOff x="0" y="0"/>
            <a:chExt cx="6276478" cy="842373"/>
          </a:xfrm>
        </p:grpSpPr>
        <p:pic>
          <p:nvPicPr>
            <p:cNvPr id="2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63995" y="75737"/>
              <a:ext cx="3212484" cy="690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592420" cy="842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" name="Line"/>
            <p:cNvSpPr/>
            <p:nvPr/>
          </p:nvSpPr>
          <p:spPr>
            <a:xfrm flipV="1">
              <a:off x="2828437" y="60224"/>
              <a:ext cx="1" cy="72192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</p:grpSp>
      <p:sp>
        <p:nvSpPr>
          <p:cNvPr id="33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"/>
          <p:cNvGrpSpPr/>
          <p:nvPr/>
        </p:nvGrpSpPr>
        <p:grpSpPr>
          <a:xfrm>
            <a:off x="16200987" y="11736351"/>
            <a:ext cx="6276480" cy="842374"/>
            <a:chOff x="0" y="0"/>
            <a:chExt cx="6276478" cy="842373"/>
          </a:xfrm>
        </p:grpSpPr>
        <p:pic>
          <p:nvPicPr>
            <p:cNvPr id="4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63995" y="75737"/>
              <a:ext cx="3212484" cy="690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92420" cy="842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" name="Line"/>
            <p:cNvSpPr/>
            <p:nvPr/>
          </p:nvSpPr>
          <p:spPr>
            <a:xfrm flipV="1">
              <a:off x="2828437" y="60224"/>
              <a:ext cx="1" cy="72192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</p:grpSp>
      <p:pic>
        <p:nvPicPr>
          <p:cNvPr id="44" name="light cover.png" descr="light cover.png"/>
          <p:cNvPicPr>
            <a:picLocks noChangeAspect="1"/>
          </p:cNvPicPr>
          <p:nvPr/>
        </p:nvPicPr>
        <p:blipFill>
          <a:blip r:embed="rId4">
            <a:extLst/>
          </a:blip>
          <a:srcRect l="8771" t="0" r="0" b="29128"/>
          <a:stretch>
            <a:fillRect/>
          </a:stretch>
        </p:blipFill>
        <p:spPr>
          <a:xfrm>
            <a:off x="-29699" y="-34324"/>
            <a:ext cx="24443398" cy="1068122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Untitled-2.png" descr="Untitled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61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62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63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72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73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74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pic>
        <p:nvPicPr>
          <p:cNvPr id="75" name="fasel.png" descr="fas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4">
    <p:bg>
      <p:bgPr>
        <a:solidFill>
          <a:srgbClr val="F3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84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85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86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pic>
        <p:nvPicPr>
          <p:cNvPr id="87" name="fasel.png" descr="fasel.png"/>
          <p:cNvPicPr>
            <a:picLocks noChangeAspect="1"/>
          </p:cNvPicPr>
          <p:nvPr/>
        </p:nvPicPr>
        <p:blipFill>
          <a:blip r:embed="rId2">
            <a:alphaModFix amt="87461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96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97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98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pic>
        <p:nvPicPr>
          <p:cNvPr id="99" name="b.png" descr="b.png"/>
          <p:cNvPicPr>
            <a:picLocks noChangeAspect="1"/>
          </p:cNvPicPr>
          <p:nvPr/>
        </p:nvPicPr>
        <p:blipFill>
          <a:blip r:embed="rId2">
            <a:alphaModFix amt="7506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108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109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110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pic>
        <p:nvPicPr>
          <p:cNvPr id="111" name="3d pattern.png" descr="3d pattern.png"/>
          <p:cNvPicPr>
            <a:picLocks noChangeAspect="1"/>
          </p:cNvPicPr>
          <p:nvPr/>
        </p:nvPicPr>
        <p:blipFill>
          <a:blip r:embed="rId2">
            <a:alphaModFix amt="59520"/>
            <a:extLst/>
          </a:blip>
          <a:srcRect l="0" t="70139" r="0" b="7858"/>
          <a:stretch>
            <a:fillRect/>
          </a:stretch>
        </p:blipFill>
        <p:spPr>
          <a:xfrm flipH="1">
            <a:off x="0" y="10748432"/>
            <a:ext cx="24384000" cy="301781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f.png" descr="dark 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2025- October"/>
          <p:cNvSpPr txBox="1"/>
          <p:nvPr/>
        </p:nvSpPr>
        <p:spPr>
          <a:xfrm>
            <a:off x="5367965" y="12519486"/>
            <a:ext cx="1037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2025- October</a:t>
            </a:r>
          </a:p>
        </p:txBody>
      </p:sp>
      <p:sp>
        <p:nvSpPr>
          <p:cNvPr id="4" name="Strategic Minds. Integrated Impact"/>
          <p:cNvSpPr txBox="1"/>
          <p:nvPr/>
        </p:nvSpPr>
        <p:spPr>
          <a:xfrm>
            <a:off x="9613958" y="12519486"/>
            <a:ext cx="22480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Minds. Integrated Impact</a:t>
            </a:r>
          </a:p>
        </p:txBody>
      </p:sp>
      <p:sp>
        <p:nvSpPr>
          <p:cNvPr id="5" name="Twenty-one communication solutions"/>
          <p:cNvSpPr txBox="1"/>
          <p:nvPr/>
        </p:nvSpPr>
        <p:spPr>
          <a:xfrm>
            <a:off x="1646688" y="12519486"/>
            <a:ext cx="244327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11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Twenty-one communication solutions</a:t>
            </a:r>
          </a:p>
        </p:txBody>
      </p:sp>
      <p:sp>
        <p:nvSpPr>
          <p:cNvPr id="6" name="Text"/>
          <p:cNvSpPr txBox="1"/>
          <p:nvPr/>
        </p:nvSpPr>
        <p:spPr>
          <a:xfrm>
            <a:off x="22285024" y="12500436"/>
            <a:ext cx="412513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130000"/>
              </a:lnSpc>
              <a:spcBef>
                <a:spcPts val="4500"/>
              </a:spcBef>
              <a:defRPr sz="1300">
                <a:solidFill>
                  <a:srgbClr val="717171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</a:p>
        </p:txBody>
      </p:sp>
      <p:sp>
        <p:nvSpPr>
          <p:cNvPr id="7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hyperlink" Target="https://drive.google.com/drive/folders/1dA-Li2_9YvCAccOsXWVcaV1Ze3SJ7MtL?usp=drive_link" TargetMode="External"/><Relationship Id="rId14" Type="http://schemas.openxmlformats.org/officeDocument/2006/relationships/image" Target="../media/image2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Relationship Id="rId3" Type="http://schemas.openxmlformats.org/officeDocument/2006/relationships/image" Target="../media/image3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Relationship Id="rId3" Type="http://schemas.openxmlformats.org/officeDocument/2006/relationships/image" Target="../media/image3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3.xml"/><Relationship Id="rId3" Type="http://schemas.openxmlformats.org/officeDocument/2006/relationships/image" Target="../media/image3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resentation…"/>
          <p:cNvSpPr txBox="1"/>
          <p:nvPr/>
        </p:nvSpPr>
        <p:spPr>
          <a:xfrm>
            <a:off x="3797682" y="6193962"/>
            <a:ext cx="8286858" cy="321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8">
              <a:lnSpc>
                <a:spcPct val="90000"/>
              </a:lnSpc>
              <a:spcBef>
                <a:spcPts val="0"/>
              </a:spcBef>
              <a:defRPr sz="9200">
                <a:solidFill>
                  <a:srgbClr val="FFFFFF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pPr>
            <a:r>
              <a:t>Presentation</a:t>
            </a:r>
          </a:p>
          <a:p>
            <a:pPr defTabSz="2438338">
              <a:lnSpc>
                <a:spcPct val="90000"/>
              </a:lnSpc>
              <a:spcBef>
                <a:spcPts val="0"/>
              </a:spcBef>
              <a:defRPr sz="9200">
                <a:solidFill>
                  <a:srgbClr val="FFFFFF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pPr>
            <a:r>
              <a:t>Template</a:t>
            </a:r>
          </a:p>
        </p:txBody>
      </p:sp>
      <p:sp>
        <p:nvSpPr>
          <p:cNvPr id="200" name="October- 2025"/>
          <p:cNvSpPr txBox="1"/>
          <p:nvPr/>
        </p:nvSpPr>
        <p:spPr>
          <a:xfrm>
            <a:off x="3797682" y="9508790"/>
            <a:ext cx="521665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8" rtl="1">
              <a:lnSpc>
                <a:spcPct val="130000"/>
              </a:lnSpc>
              <a:spcBef>
                <a:spcPts val="4500"/>
              </a:spcBef>
              <a:defRPr sz="6200">
                <a:solidFill>
                  <a:srgbClr val="8CCCE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October- 2025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Lorem ipsum"/>
          <p:cNvSpPr txBox="1"/>
          <p:nvPr/>
        </p:nvSpPr>
        <p:spPr>
          <a:xfrm>
            <a:off x="1892682" y="7518233"/>
            <a:ext cx="6656472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8400">
                <a:solidFill>
                  <a:srgbClr val="220559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301" name="01"/>
          <p:cNvSpPr txBox="1"/>
          <p:nvPr/>
        </p:nvSpPr>
        <p:spPr>
          <a:xfrm>
            <a:off x="1892682" y="5273912"/>
            <a:ext cx="544726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13800">
                <a:solidFill>
                  <a:srgbClr val="220559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302" name="Lorem ipsum…"/>
          <p:cNvSpPr txBox="1"/>
          <p:nvPr/>
        </p:nvSpPr>
        <p:spPr>
          <a:xfrm>
            <a:off x="1892682" y="9743509"/>
            <a:ext cx="6656472" cy="104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87399" indent="-787399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8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787399" indent="-787399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8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</p:txBody>
      </p:sp>
      <p:sp>
        <p:nvSpPr>
          <p:cNvPr id="303" name="Line"/>
          <p:cNvSpPr/>
          <p:nvPr/>
        </p:nvSpPr>
        <p:spPr>
          <a:xfrm>
            <a:off x="1922974" y="9426834"/>
            <a:ext cx="5956348" cy="1"/>
          </a:xfrm>
          <a:prstGeom prst="line">
            <a:avLst/>
          </a:prstGeom>
          <a:ln w="12700">
            <a:solidFill>
              <a:srgbClr val="26035D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Lorem ipsum"/>
          <p:cNvSpPr txBox="1"/>
          <p:nvPr/>
        </p:nvSpPr>
        <p:spPr>
          <a:xfrm>
            <a:off x="1826747" y="7518233"/>
            <a:ext cx="6656471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8" rtl="1">
              <a:lnSpc>
                <a:spcPct val="90000"/>
              </a:lnSpc>
              <a:spcBef>
                <a:spcPts val="0"/>
              </a:spcBef>
              <a:defRPr sz="8400">
                <a:solidFill>
                  <a:srgbClr val="220559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306" name="01"/>
          <p:cNvSpPr txBox="1"/>
          <p:nvPr/>
        </p:nvSpPr>
        <p:spPr>
          <a:xfrm>
            <a:off x="1826747" y="5273912"/>
            <a:ext cx="544726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13800">
                <a:solidFill>
                  <a:srgbClr val="220559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Lorem ipsum"/>
          <p:cNvSpPr txBox="1"/>
          <p:nvPr/>
        </p:nvSpPr>
        <p:spPr>
          <a:xfrm>
            <a:off x="3843407" y="9624762"/>
            <a:ext cx="243332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3200">
                <a:solidFill>
                  <a:srgbClr val="9ACAEA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309" name="Lorem ipsum dolor sit amet,"/>
          <p:cNvSpPr txBox="1"/>
          <p:nvPr/>
        </p:nvSpPr>
        <p:spPr>
          <a:xfrm>
            <a:off x="3843407" y="10337421"/>
            <a:ext cx="1387105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6800">
                <a:solidFill>
                  <a:srgbClr val="26035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 dolor sit amet,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orem ipsum"/>
          <p:cNvSpPr txBox="1"/>
          <p:nvPr/>
        </p:nvSpPr>
        <p:spPr>
          <a:xfrm>
            <a:off x="1826747" y="7518233"/>
            <a:ext cx="6656471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8" rtl="1">
              <a:lnSpc>
                <a:spcPct val="90000"/>
              </a:lnSpc>
              <a:spcBef>
                <a:spcPts val="0"/>
              </a:spcBef>
              <a:defRPr sz="8400">
                <a:solidFill>
                  <a:srgbClr val="FFFFFF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312" name="01"/>
          <p:cNvSpPr txBox="1"/>
          <p:nvPr/>
        </p:nvSpPr>
        <p:spPr>
          <a:xfrm>
            <a:off x="1826747" y="5273912"/>
            <a:ext cx="544726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138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Double-click to edit"/>
          <p:cNvSpPr txBox="1"/>
          <p:nvPr>
            <p:ph type="title"/>
          </p:nvPr>
        </p:nvSpPr>
        <p:spPr>
          <a:xfrm>
            <a:off x="1206496" y="1918829"/>
            <a:ext cx="21971004" cy="46482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>
              <a:lnSpc>
                <a:spcPct val="80000"/>
              </a:lnSpc>
              <a:defRPr b="1" spc="-232" sz="116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15" name="Present21.png" descr="Present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342"/>
            <a:ext cx="24384000" cy="13715316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Is  a Saudi communication advisory and solutions firm founded in 2025 and headquartered in Riyadh, Saudi Arabia.…"/>
          <p:cNvSpPr txBox="1"/>
          <p:nvPr/>
        </p:nvSpPr>
        <p:spPr>
          <a:xfrm>
            <a:off x="1028041" y="2821954"/>
            <a:ext cx="8239071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 defTabSz="457200">
              <a:spcBef>
                <a:spcPts val="1200"/>
              </a:spcBef>
              <a:defRPr sz="23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Is  a Saudi communication advisory and solutions firm founded in 2025 and headquartered in Riyadh, Saudi Arabia.</a:t>
            </a:r>
          </a:p>
          <a:p>
            <a:pPr algn="just" defTabSz="457200">
              <a:spcBef>
                <a:spcPts val="1200"/>
              </a:spcBef>
              <a:defRPr sz="23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</a:p>
          <a:p>
            <a:pPr algn="just" defTabSz="457200">
              <a:spcBef>
                <a:spcPts val="1200"/>
              </a:spcBef>
              <a:defRPr sz="23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Built on a deep understanding of the modern communication landscape, 21 delivers strategic, creative, and measurable communication solutions that empower organizations to connect with their audiences, enhance reputation, and drive meaningful impact.</a:t>
            </a:r>
          </a:p>
        </p:txBody>
      </p:sp>
      <p:sp>
        <p:nvSpPr>
          <p:cNvPr id="317" name="Lorem ipsum dolor"/>
          <p:cNvSpPr txBox="1"/>
          <p:nvPr/>
        </p:nvSpPr>
        <p:spPr>
          <a:xfrm>
            <a:off x="964541" y="948255"/>
            <a:ext cx="796121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 dolor</a:t>
            </a:r>
          </a:p>
        </p:txBody>
      </p:sp>
      <p:grpSp>
        <p:nvGrpSpPr>
          <p:cNvPr id="322" name="Group"/>
          <p:cNvGrpSpPr/>
          <p:nvPr/>
        </p:nvGrpSpPr>
        <p:grpSpPr>
          <a:xfrm>
            <a:off x="1893545" y="12500436"/>
            <a:ext cx="21462766" cy="330201"/>
            <a:chOff x="0" y="0"/>
            <a:chExt cx="21462766" cy="330200"/>
          </a:xfrm>
        </p:grpSpPr>
        <p:sp>
          <p:nvSpPr>
            <p:cNvPr id="318" name="2025- October"/>
            <p:cNvSpPr txBox="1"/>
            <p:nvPr/>
          </p:nvSpPr>
          <p:spPr>
            <a:xfrm>
              <a:off x="3627852" y="19049"/>
              <a:ext cx="100122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438338">
                <a:lnSpc>
                  <a:spcPct val="130000"/>
                </a:lnSpc>
                <a:spcBef>
                  <a:spcPts val="4500"/>
                </a:spcBef>
                <a:defRPr sz="1100">
                  <a:solidFill>
                    <a:srgbClr val="FFFFFF"/>
                  </a:solidFill>
                  <a:latin typeface="itf Huwiya Arabic Light"/>
                  <a:ea typeface="itf Huwiya Arabic Light"/>
                  <a:cs typeface="itf Huwiya Arabic Light"/>
                  <a:sym typeface="itf Huwiya Arabic Light"/>
                </a:defRPr>
              </a:lvl1pPr>
            </a:lstStyle>
            <a:p>
              <a:pPr/>
              <a:r>
                <a:t>2025- October</a:t>
              </a:r>
            </a:p>
          </p:txBody>
        </p:sp>
        <p:sp>
          <p:nvSpPr>
            <p:cNvPr id="319" name="Strategic Minds. Integrated Impact"/>
            <p:cNvSpPr txBox="1"/>
            <p:nvPr/>
          </p:nvSpPr>
          <p:spPr>
            <a:xfrm>
              <a:off x="0" y="19049"/>
              <a:ext cx="2130870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438338">
                <a:lnSpc>
                  <a:spcPct val="130000"/>
                </a:lnSpc>
                <a:spcBef>
                  <a:spcPts val="4500"/>
                </a:spcBef>
                <a:defRPr sz="1100">
                  <a:solidFill>
                    <a:srgbClr val="FFFFFF"/>
                  </a:solidFill>
                  <a:latin typeface="itf Huwiya Arabic Light"/>
                  <a:ea typeface="itf Huwiya Arabic Light"/>
                  <a:cs typeface="itf Huwiya Arabic Light"/>
                  <a:sym typeface="itf Huwiya Arabic Light"/>
                </a:defRPr>
              </a:lvl1pPr>
            </a:lstStyle>
            <a:p>
              <a:pPr/>
              <a:r>
                <a:t>Strategic Minds. Integrated Impact</a:t>
              </a:r>
            </a:p>
          </p:txBody>
        </p:sp>
        <p:sp>
          <p:nvSpPr>
            <p:cNvPr id="320" name="Twenty-one communication solutions"/>
            <p:cNvSpPr txBox="1"/>
            <p:nvPr/>
          </p:nvSpPr>
          <p:spPr>
            <a:xfrm>
              <a:off x="7780421" y="19049"/>
              <a:ext cx="2317719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438338">
                <a:lnSpc>
                  <a:spcPct val="130000"/>
                </a:lnSpc>
                <a:spcBef>
                  <a:spcPts val="4500"/>
                </a:spcBef>
                <a:defRPr sz="1100">
                  <a:solidFill>
                    <a:srgbClr val="FFFFFF"/>
                  </a:solidFill>
                  <a:latin typeface="itf Huwiya Arabic Light"/>
                  <a:ea typeface="itf Huwiya Arabic Light"/>
                  <a:cs typeface="itf Huwiya Arabic Light"/>
                  <a:sym typeface="itf Huwiya Arabic Light"/>
                </a:defRPr>
              </a:lvl1pPr>
            </a:lstStyle>
            <a:p>
              <a:pPr/>
              <a:r>
                <a:t>Twenty-one communication solutions</a:t>
              </a:r>
            </a:p>
          </p:txBody>
        </p:sp>
        <p:sp>
          <p:nvSpPr>
            <p:cNvPr id="321" name="xx"/>
            <p:cNvSpPr txBox="1"/>
            <p:nvPr/>
          </p:nvSpPr>
          <p:spPr>
            <a:xfrm>
              <a:off x="21210641" y="-1"/>
              <a:ext cx="252126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338">
                <a:lnSpc>
                  <a:spcPct val="130000"/>
                </a:lnSpc>
                <a:spcBef>
                  <a:spcPts val="4500"/>
                </a:spcBef>
                <a:defRPr sz="1300">
                  <a:solidFill>
                    <a:srgbClr val="FFFFFF"/>
                  </a:solidFill>
                  <a:latin typeface="itf Huwiya Arabic Light"/>
                  <a:ea typeface="itf Huwiya Arabic Light"/>
                  <a:cs typeface="itf Huwiya Arabic Light"/>
                  <a:sym typeface="itf Huwiya Arabic Light"/>
                </a:defRPr>
              </a:lvl1pPr>
            </a:lstStyle>
            <a:p>
              <a:pPr/>
              <a:r>
                <a:t>xx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Lorem ipsum"/>
          <p:cNvSpPr txBox="1"/>
          <p:nvPr/>
        </p:nvSpPr>
        <p:spPr>
          <a:xfrm>
            <a:off x="12309379" y="4156985"/>
            <a:ext cx="40360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325" name="Line"/>
          <p:cNvSpPr/>
          <p:nvPr/>
        </p:nvSpPr>
        <p:spPr>
          <a:xfrm>
            <a:off x="12315214" y="4743469"/>
            <a:ext cx="11040922" cy="1"/>
          </a:xfrm>
          <a:prstGeom prst="line">
            <a:avLst/>
          </a:prstGeom>
          <a:ln w="6350">
            <a:solidFill>
              <a:srgbClr val="4D4D4D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326" name="01"/>
          <p:cNvSpPr txBox="1"/>
          <p:nvPr/>
        </p:nvSpPr>
        <p:spPr>
          <a:xfrm>
            <a:off x="22751062" y="4156985"/>
            <a:ext cx="6177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327" name="Lorem ipsum dolor sit amet,"/>
          <p:cNvSpPr txBox="1"/>
          <p:nvPr/>
        </p:nvSpPr>
        <p:spPr>
          <a:xfrm>
            <a:off x="12314630" y="5000969"/>
            <a:ext cx="38731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</a:t>
            </a:r>
          </a:p>
        </p:txBody>
      </p:sp>
      <p:sp>
        <p:nvSpPr>
          <p:cNvPr id="328" name="Lorem ipsum dolor"/>
          <p:cNvSpPr txBox="1"/>
          <p:nvPr/>
        </p:nvSpPr>
        <p:spPr>
          <a:xfrm>
            <a:off x="12314630" y="5447438"/>
            <a:ext cx="38731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329" name="04"/>
          <p:cNvSpPr txBox="1"/>
          <p:nvPr/>
        </p:nvSpPr>
        <p:spPr>
          <a:xfrm>
            <a:off x="22869187" y="5000969"/>
            <a:ext cx="49963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330" name="05"/>
          <p:cNvSpPr txBox="1"/>
          <p:nvPr/>
        </p:nvSpPr>
        <p:spPr>
          <a:xfrm>
            <a:off x="22869187" y="5447438"/>
            <a:ext cx="49963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05</a:t>
            </a:r>
          </a:p>
        </p:txBody>
      </p:sp>
      <p:sp>
        <p:nvSpPr>
          <p:cNvPr id="331" name="Index"/>
          <p:cNvSpPr txBox="1"/>
          <p:nvPr/>
        </p:nvSpPr>
        <p:spPr>
          <a:xfrm>
            <a:off x="3774734" y="2811306"/>
            <a:ext cx="4036046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6800">
                <a:solidFill>
                  <a:srgbClr val="26035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Index</a:t>
            </a:r>
          </a:p>
        </p:txBody>
      </p:sp>
      <p:sp>
        <p:nvSpPr>
          <p:cNvPr id="332" name="Lorem ipsum"/>
          <p:cNvSpPr txBox="1"/>
          <p:nvPr/>
        </p:nvSpPr>
        <p:spPr>
          <a:xfrm>
            <a:off x="12309379" y="6139959"/>
            <a:ext cx="40360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333" name="Line"/>
          <p:cNvSpPr/>
          <p:nvPr/>
        </p:nvSpPr>
        <p:spPr>
          <a:xfrm>
            <a:off x="12315214" y="6726443"/>
            <a:ext cx="11040922" cy="1"/>
          </a:xfrm>
          <a:prstGeom prst="line">
            <a:avLst/>
          </a:prstGeom>
          <a:ln w="6350">
            <a:solidFill>
              <a:srgbClr val="4D4D4D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334" name="07"/>
          <p:cNvSpPr txBox="1"/>
          <p:nvPr/>
        </p:nvSpPr>
        <p:spPr>
          <a:xfrm>
            <a:off x="22751062" y="6139959"/>
            <a:ext cx="6177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07</a:t>
            </a:r>
          </a:p>
        </p:txBody>
      </p:sp>
      <p:sp>
        <p:nvSpPr>
          <p:cNvPr id="335" name="Lorem ipsum dolor sit amet,"/>
          <p:cNvSpPr txBox="1"/>
          <p:nvPr/>
        </p:nvSpPr>
        <p:spPr>
          <a:xfrm>
            <a:off x="12314630" y="6983943"/>
            <a:ext cx="38731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</a:t>
            </a:r>
          </a:p>
        </p:txBody>
      </p:sp>
      <p:sp>
        <p:nvSpPr>
          <p:cNvPr id="336" name="Lorem ipsum dolor"/>
          <p:cNvSpPr txBox="1"/>
          <p:nvPr/>
        </p:nvSpPr>
        <p:spPr>
          <a:xfrm>
            <a:off x="12314630" y="7430411"/>
            <a:ext cx="38731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337" name="08"/>
          <p:cNvSpPr txBox="1"/>
          <p:nvPr/>
        </p:nvSpPr>
        <p:spPr>
          <a:xfrm>
            <a:off x="22869187" y="6983943"/>
            <a:ext cx="49963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08</a:t>
            </a:r>
          </a:p>
        </p:txBody>
      </p:sp>
      <p:sp>
        <p:nvSpPr>
          <p:cNvPr id="338" name="10"/>
          <p:cNvSpPr txBox="1"/>
          <p:nvPr/>
        </p:nvSpPr>
        <p:spPr>
          <a:xfrm>
            <a:off x="22869187" y="7430411"/>
            <a:ext cx="49963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339" name="Lorem ipsum"/>
          <p:cNvSpPr txBox="1"/>
          <p:nvPr/>
        </p:nvSpPr>
        <p:spPr>
          <a:xfrm>
            <a:off x="12309379" y="8122933"/>
            <a:ext cx="40360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340" name="Line"/>
          <p:cNvSpPr/>
          <p:nvPr/>
        </p:nvSpPr>
        <p:spPr>
          <a:xfrm>
            <a:off x="12315214" y="8709417"/>
            <a:ext cx="11040922" cy="1"/>
          </a:xfrm>
          <a:prstGeom prst="line">
            <a:avLst/>
          </a:prstGeom>
          <a:ln w="6350">
            <a:solidFill>
              <a:srgbClr val="4D4D4D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341" name="12"/>
          <p:cNvSpPr txBox="1"/>
          <p:nvPr/>
        </p:nvSpPr>
        <p:spPr>
          <a:xfrm>
            <a:off x="22751062" y="8122933"/>
            <a:ext cx="6177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12</a:t>
            </a:r>
          </a:p>
        </p:txBody>
      </p:sp>
      <p:sp>
        <p:nvSpPr>
          <p:cNvPr id="342" name="Lorem ipsum dolor sit amet,"/>
          <p:cNvSpPr txBox="1"/>
          <p:nvPr/>
        </p:nvSpPr>
        <p:spPr>
          <a:xfrm>
            <a:off x="12314630" y="8966917"/>
            <a:ext cx="38731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</a:t>
            </a:r>
          </a:p>
        </p:txBody>
      </p:sp>
      <p:sp>
        <p:nvSpPr>
          <p:cNvPr id="343" name="Lorem ipsum dolor"/>
          <p:cNvSpPr txBox="1"/>
          <p:nvPr/>
        </p:nvSpPr>
        <p:spPr>
          <a:xfrm>
            <a:off x="12314630" y="9413385"/>
            <a:ext cx="38731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344" name="14"/>
          <p:cNvSpPr txBox="1"/>
          <p:nvPr/>
        </p:nvSpPr>
        <p:spPr>
          <a:xfrm>
            <a:off x="22869187" y="8966917"/>
            <a:ext cx="49963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14</a:t>
            </a:r>
          </a:p>
        </p:txBody>
      </p:sp>
      <p:sp>
        <p:nvSpPr>
          <p:cNvPr id="345" name="16"/>
          <p:cNvSpPr txBox="1"/>
          <p:nvPr/>
        </p:nvSpPr>
        <p:spPr>
          <a:xfrm>
            <a:off x="22869187" y="9413385"/>
            <a:ext cx="49963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ompany Overview"/>
          <p:cNvSpPr txBox="1"/>
          <p:nvPr/>
        </p:nvSpPr>
        <p:spPr>
          <a:xfrm>
            <a:off x="10280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Company Overview</a:t>
            </a:r>
          </a:p>
        </p:txBody>
      </p:sp>
      <p:sp>
        <p:nvSpPr>
          <p:cNvPr id="348" name="Is  a Saudi communication advisory and solutions firm founded in 2025 and headquartered in Riyadh, Saudi Arabia."/>
          <p:cNvSpPr txBox="1"/>
          <p:nvPr/>
        </p:nvSpPr>
        <p:spPr>
          <a:xfrm>
            <a:off x="1028041" y="5003800"/>
            <a:ext cx="5637092" cy="271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6800"/>
              </a:spcBef>
              <a:defRPr sz="23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Is  a Saudi communication advisory and solutions firm founded in 2025 and headquartered in Riyadh, Saudi Arabia.</a:t>
            </a:r>
          </a:p>
        </p:txBody>
      </p:sp>
      <p:sp>
        <p:nvSpPr>
          <p:cNvPr id="349" name="Built on a deep understanding of the modern communication landscape, 21 delivers strategic, creative, and measurable communication solutions that empower organizations to connect with their audiences, enhance reputation, and drive meaningful impact."/>
          <p:cNvSpPr txBox="1"/>
          <p:nvPr/>
        </p:nvSpPr>
        <p:spPr>
          <a:xfrm>
            <a:off x="9518029" y="4940600"/>
            <a:ext cx="5532468" cy="450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6800"/>
              </a:spcBef>
              <a:defRPr sz="23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Built on a deep understanding of the modern communication landscape, 21 delivers strategic, creative, and measurable communication solutions that empower organizations to connect with their audiences, enhance reputation, and drive meaningful impact.</a:t>
            </a:r>
          </a:p>
        </p:txBody>
      </p:sp>
      <p:sp>
        <p:nvSpPr>
          <p:cNvPr id="350" name="The agency operates across the full spectrum of communication disciplines — combining advisory excellence with innovative execution — to help clients navigate today’s dynamic media, digital, and stakeholder environments."/>
          <p:cNvSpPr txBox="1"/>
          <p:nvPr/>
        </p:nvSpPr>
        <p:spPr>
          <a:xfrm>
            <a:off x="18019872" y="4988559"/>
            <a:ext cx="5430867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6800"/>
              </a:spcBef>
              <a:defRPr sz="23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The agency operates across the full spectrum of communication disciplines — combining advisory excellence with innovative execution — to help clients navigate today’s dynamic media, digital, and stakeholder environments.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ollaborative by nature Strategic by design Measurable by impact"/>
          <p:cNvSpPr txBox="1"/>
          <p:nvPr/>
        </p:nvSpPr>
        <p:spPr>
          <a:xfrm>
            <a:off x="3870523" y="5135455"/>
            <a:ext cx="10033329" cy="369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8">
              <a:lnSpc>
                <a:spcPct val="90000"/>
              </a:lnSpc>
              <a:spcBef>
                <a:spcPts val="0"/>
              </a:spcBef>
              <a:defRPr sz="7200">
                <a:solidFill>
                  <a:srgbClr val="26035D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Collaborative by </a:t>
            </a:r>
            <a:r>
              <a:rPr>
                <a:solidFill>
                  <a:srgbClr val="8CCCE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rPr>
              <a:t>nature</a:t>
            </a:r>
            <a:r>
              <a:t> Strategic by </a:t>
            </a:r>
            <a:r>
              <a:rPr>
                <a:solidFill>
                  <a:srgbClr val="8CCCE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rPr>
              <a:t>design</a:t>
            </a:r>
            <a:r>
              <a:t> Measurable by </a:t>
            </a:r>
            <a:r>
              <a:rPr>
                <a:solidFill>
                  <a:srgbClr val="8CCCE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rPr>
              <a:t>impact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99%"/>
          <p:cNvSpPr txBox="1"/>
          <p:nvPr/>
        </p:nvSpPr>
        <p:spPr>
          <a:xfrm>
            <a:off x="6671250" y="5012684"/>
            <a:ext cx="5403417" cy="222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2000">
                <a:solidFill>
                  <a:srgbClr val="9ACAEA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99%</a:t>
            </a:r>
          </a:p>
        </p:txBody>
      </p:sp>
      <p:sp>
        <p:nvSpPr>
          <p:cNvPr id="355" name="Lorem ipsum dolor sit amet, consectetuer adipiscing elit, sed diam nonummy nibh euismod tincidunt ut laoreet dolore magna aliquam erat volutpat."/>
          <p:cNvSpPr txBox="1"/>
          <p:nvPr/>
        </p:nvSpPr>
        <p:spPr>
          <a:xfrm>
            <a:off x="6677471" y="7032248"/>
            <a:ext cx="819158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 sit amet, consectetuer adipiscing elit, sed diam nonummy nibh euismod tincidunt ut laoreet dolore magna aliquam erat volutpat.</a:t>
            </a:r>
          </a:p>
        </p:txBody>
      </p:sp>
      <p:pic>
        <p:nvPicPr>
          <p:cNvPr id="356" name="fasel.png" descr="fasel.png"/>
          <p:cNvPicPr>
            <a:picLocks noChangeAspect="1"/>
          </p:cNvPicPr>
          <p:nvPr/>
        </p:nvPicPr>
        <p:blipFill>
          <a:blip r:embed="rId2">
            <a:alphaModFix amt="70128"/>
            <a:extLst/>
          </a:blip>
          <a:srcRect l="48805" t="0" r="24023" b="0"/>
          <a:stretch>
            <a:fillRect/>
          </a:stretch>
        </p:blipFill>
        <p:spPr>
          <a:xfrm>
            <a:off x="17844632" y="84931"/>
            <a:ext cx="6666182" cy="1380031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3d pattern.png" descr="3d pattern.png"/>
          <p:cNvPicPr>
            <a:picLocks noChangeAspect="1"/>
          </p:cNvPicPr>
          <p:nvPr/>
        </p:nvPicPr>
        <p:blipFill>
          <a:blip r:embed="rId2">
            <a:alphaModFix amt="59520"/>
            <a:extLst/>
          </a:blip>
          <a:srcRect l="31026" t="70691" r="31026" b="0"/>
          <a:stretch>
            <a:fillRect/>
          </a:stretch>
        </p:blipFill>
        <p:spPr>
          <a:xfrm>
            <a:off x="15331" y="5070350"/>
            <a:ext cx="12061272" cy="523985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o become the leading Saudi communication advisory house recognized for its strategic foresight, creative depth, and impact-driven partnerships across the region."/>
          <p:cNvSpPr txBox="1"/>
          <p:nvPr/>
        </p:nvSpPr>
        <p:spPr>
          <a:xfrm>
            <a:off x="14879736" y="4993030"/>
            <a:ext cx="565924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2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To become the </a:t>
            </a:r>
            <a:r>
              <a:rPr>
                <a:latin typeface="itf Huwiya Arabic Bold"/>
                <a:ea typeface="itf Huwiya Arabic Bold"/>
                <a:cs typeface="itf Huwiya Arabic Bold"/>
                <a:sym typeface="itf Huwiya Arabic Bold"/>
              </a:rPr>
              <a:t>leading Saudi communication advisory house</a:t>
            </a:r>
            <a:r>
              <a:t> recognized for its strategic foresight, creative depth, and impact-driven partnerships across the region.</a:t>
            </a:r>
          </a:p>
        </p:txBody>
      </p:sp>
      <p:sp>
        <p:nvSpPr>
          <p:cNvPr id="361" name="Our Vision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Our Vision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Overview Brand Guidelin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1097252" rtl="1">
              <a:lnSpc>
                <a:spcPct val="80000"/>
              </a:lnSpc>
              <a:defRPr b="1" spc="-104" sz="5219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Overview Brand Guidelines</a:t>
            </a:r>
          </a:p>
        </p:txBody>
      </p:sp>
      <p:sp>
        <p:nvSpPr>
          <p:cNvPr id="203" name="Rectangle"/>
          <p:cNvSpPr/>
          <p:nvPr/>
        </p:nvSpPr>
        <p:spPr>
          <a:xfrm>
            <a:off x="1518998" y="8236746"/>
            <a:ext cx="21346003" cy="736383"/>
          </a:xfrm>
          <a:prstGeom prst="rect">
            <a:avLst/>
          </a:prstGeom>
          <a:solidFill>
            <a:srgbClr val="220559">
              <a:alpha val="2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4" name="Rectangle"/>
          <p:cNvSpPr/>
          <p:nvPr/>
        </p:nvSpPr>
        <p:spPr>
          <a:xfrm>
            <a:off x="1534788" y="3878786"/>
            <a:ext cx="21314424" cy="1110476"/>
          </a:xfrm>
          <a:prstGeom prst="rect">
            <a:avLst/>
          </a:prstGeom>
          <a:solidFill>
            <a:srgbClr val="220559">
              <a:alpha val="2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" name="Logo"/>
          <p:cNvSpPr txBox="1"/>
          <p:nvPr/>
        </p:nvSpPr>
        <p:spPr>
          <a:xfrm>
            <a:off x="19177855" y="4199074"/>
            <a:ext cx="15413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Logo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17739610" y="5471110"/>
            <a:ext cx="2801875" cy="1047940"/>
            <a:chOff x="0" y="0"/>
            <a:chExt cx="2801873" cy="1047939"/>
          </a:xfrm>
        </p:grpSpPr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54154" y="254489"/>
              <a:ext cx="2693613" cy="579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Rectangle"/>
            <p:cNvSpPr/>
            <p:nvPr/>
          </p:nvSpPr>
          <p:spPr>
            <a:xfrm>
              <a:off x="0" y="0"/>
              <a:ext cx="2801874" cy="1047940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211" name="Group"/>
          <p:cNvGrpSpPr/>
          <p:nvPr/>
        </p:nvGrpSpPr>
        <p:grpSpPr>
          <a:xfrm>
            <a:off x="20909649" y="5471110"/>
            <a:ext cx="1222393" cy="1047940"/>
            <a:chOff x="0" y="0"/>
            <a:chExt cx="1222392" cy="1047939"/>
          </a:xfrm>
        </p:grpSpPr>
        <p:sp>
          <p:nvSpPr>
            <p:cNvPr id="209" name="Rectangle"/>
            <p:cNvSpPr/>
            <p:nvPr/>
          </p:nvSpPr>
          <p:spPr>
            <a:xfrm>
              <a:off x="0" y="0"/>
              <a:ext cx="1222393" cy="1047940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1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5432" y="192798"/>
              <a:ext cx="1091529" cy="662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2" name="Colors"/>
          <p:cNvSpPr txBox="1"/>
          <p:nvPr/>
        </p:nvSpPr>
        <p:spPr>
          <a:xfrm>
            <a:off x="11922383" y="4199074"/>
            <a:ext cx="17480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 rtl="1">
              <a:spcBef>
                <a:spcPts val="0"/>
              </a:spcBef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Colors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43275"/>
          <a:stretch>
            <a:fillRect/>
          </a:stretch>
        </p:blipFill>
        <p:spPr>
          <a:xfrm>
            <a:off x="9113498" y="5582171"/>
            <a:ext cx="6549573" cy="127721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ypography"/>
          <p:cNvSpPr txBox="1"/>
          <p:nvPr/>
        </p:nvSpPr>
        <p:spPr>
          <a:xfrm>
            <a:off x="11700865" y="8389653"/>
            <a:ext cx="21911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Typography</a:t>
            </a:r>
          </a:p>
        </p:txBody>
      </p:sp>
      <p:sp>
        <p:nvSpPr>
          <p:cNvPr id="215" name="itf Huwiya Arabic"/>
          <p:cNvSpPr txBox="1"/>
          <p:nvPr/>
        </p:nvSpPr>
        <p:spPr>
          <a:xfrm>
            <a:off x="8957103" y="9247501"/>
            <a:ext cx="272907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2600"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itf Huwiya Arabic</a:t>
            </a:r>
          </a:p>
        </p:txBody>
      </p:sp>
      <p:sp>
        <p:nvSpPr>
          <p:cNvPr id="216" name="Pattern"/>
          <p:cNvSpPr txBox="1"/>
          <p:nvPr/>
        </p:nvSpPr>
        <p:spPr>
          <a:xfrm>
            <a:off x="4064182" y="4199074"/>
            <a:ext cx="19961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Pattern</a:t>
            </a:r>
          </a:p>
        </p:txBody>
      </p:sp>
      <p:sp>
        <p:nvSpPr>
          <p:cNvPr id="217" name="Icons"/>
          <p:cNvSpPr txBox="1"/>
          <p:nvPr/>
        </p:nvSpPr>
        <p:spPr>
          <a:xfrm>
            <a:off x="4130513" y="8389653"/>
            <a:ext cx="18635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Icons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75115" y="9193722"/>
            <a:ext cx="4748904" cy="1428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" name="Group"/>
          <p:cNvGrpSpPr/>
          <p:nvPr/>
        </p:nvGrpSpPr>
        <p:grpSpPr>
          <a:xfrm>
            <a:off x="9113470" y="7005162"/>
            <a:ext cx="6549629" cy="687904"/>
            <a:chOff x="0" y="0"/>
            <a:chExt cx="6549628" cy="687902"/>
          </a:xfrm>
        </p:grpSpPr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69491"/>
            <a:stretch>
              <a:fillRect/>
            </a:stretch>
          </p:blipFill>
          <p:spPr>
            <a:xfrm>
              <a:off x="3301420" y="0"/>
              <a:ext cx="1598998" cy="684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70163"/>
            <a:stretch>
              <a:fillRect/>
            </a:stretch>
          </p:blipFill>
          <p:spPr>
            <a:xfrm>
              <a:off x="4950631" y="0"/>
              <a:ext cx="1598998" cy="668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69461"/>
            <a:stretch>
              <a:fillRect/>
            </a:stretch>
          </p:blipFill>
          <p:spPr>
            <a:xfrm>
              <a:off x="1652209" y="0"/>
              <a:ext cx="1598997" cy="6846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69433"/>
            <a:stretch>
              <a:fillRect/>
            </a:stretch>
          </p:blipFill>
          <p:spPr>
            <a:xfrm>
              <a:off x="0" y="0"/>
              <a:ext cx="1604992" cy="687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4" name="Headline 1"/>
          <p:cNvSpPr txBox="1"/>
          <p:nvPr/>
        </p:nvSpPr>
        <p:spPr>
          <a:xfrm>
            <a:off x="12795774" y="9057001"/>
            <a:ext cx="280187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Headline 1</a:t>
            </a:r>
          </a:p>
        </p:txBody>
      </p:sp>
      <p:sp>
        <p:nvSpPr>
          <p:cNvPr id="225" name="Headline 2"/>
          <p:cNvSpPr txBox="1"/>
          <p:nvPr/>
        </p:nvSpPr>
        <p:spPr>
          <a:xfrm>
            <a:off x="12795774" y="10047385"/>
            <a:ext cx="200152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3200"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Headline 2</a:t>
            </a:r>
          </a:p>
        </p:txBody>
      </p:sp>
      <p:sp>
        <p:nvSpPr>
          <p:cNvPr id="226" name="(48*2)/3"/>
          <p:cNvSpPr txBox="1"/>
          <p:nvPr/>
        </p:nvSpPr>
        <p:spPr>
          <a:xfrm>
            <a:off x="15767274" y="9768602"/>
            <a:ext cx="76393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14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(48*2)/3</a:t>
            </a:r>
          </a:p>
        </p:txBody>
      </p:sp>
      <p:grpSp>
        <p:nvGrpSpPr>
          <p:cNvPr id="233" name="Group"/>
          <p:cNvGrpSpPr/>
          <p:nvPr/>
        </p:nvGrpSpPr>
        <p:grpSpPr>
          <a:xfrm flipH="1">
            <a:off x="15683673" y="9466432"/>
            <a:ext cx="1061626" cy="959941"/>
            <a:chOff x="3193" y="0"/>
            <a:chExt cx="1061625" cy="959940"/>
          </a:xfrm>
        </p:grpSpPr>
        <p:sp>
          <p:nvSpPr>
            <p:cNvPr id="227" name="Line"/>
            <p:cNvSpPr/>
            <p:nvPr/>
          </p:nvSpPr>
          <p:spPr>
            <a:xfrm>
              <a:off x="97234" y="959940"/>
              <a:ext cx="967585" cy="1"/>
            </a:xfrm>
            <a:prstGeom prst="line">
              <a:avLst/>
            </a:prstGeom>
            <a:noFill/>
            <a:ln w="12700" cap="flat">
              <a:solidFill>
                <a:srgbClr val="8CCCE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  <p:sp>
          <p:nvSpPr>
            <p:cNvPr id="228" name="Line"/>
            <p:cNvSpPr/>
            <p:nvPr/>
          </p:nvSpPr>
          <p:spPr>
            <a:xfrm>
              <a:off x="83194" y="0"/>
              <a:ext cx="967584" cy="0"/>
            </a:xfrm>
            <a:prstGeom prst="line">
              <a:avLst/>
            </a:prstGeom>
            <a:noFill/>
            <a:ln w="12700" cap="flat">
              <a:solidFill>
                <a:srgbClr val="8CCCE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  <p:grpSp>
          <p:nvGrpSpPr>
            <p:cNvPr id="232" name="Group"/>
            <p:cNvGrpSpPr/>
            <p:nvPr/>
          </p:nvGrpSpPr>
          <p:grpSpPr>
            <a:xfrm>
              <a:off x="3193" y="75744"/>
              <a:ext cx="45165" cy="824861"/>
              <a:chOff x="0" y="0"/>
              <a:chExt cx="45164" cy="824859"/>
            </a:xfrm>
          </p:grpSpPr>
          <p:sp>
            <p:nvSpPr>
              <p:cNvPr id="229" name="Line"/>
              <p:cNvSpPr/>
              <p:nvPr/>
            </p:nvSpPr>
            <p:spPr>
              <a:xfrm flipV="1">
                <a:off x="22582" y="4125"/>
                <a:ext cx="1" cy="813380"/>
              </a:xfrm>
              <a:prstGeom prst="line">
                <a:avLst/>
              </a:prstGeom>
              <a:noFill/>
              <a:ln w="12700" cap="flat">
                <a:solidFill>
                  <a:srgbClr val="8CCCE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2438338">
                  <a:lnSpc>
                    <a:spcPct val="90000"/>
                  </a:lnSpc>
                  <a:spcBef>
                    <a:spcPts val="4500"/>
                  </a:spcBef>
                </a:pPr>
              </a:p>
            </p:txBody>
          </p:sp>
          <p:sp>
            <p:nvSpPr>
              <p:cNvPr id="230" name="Line"/>
              <p:cNvSpPr/>
              <p:nvPr/>
            </p:nvSpPr>
            <p:spPr>
              <a:xfrm>
                <a:off x="0" y="0"/>
                <a:ext cx="45165" cy="0"/>
              </a:xfrm>
              <a:prstGeom prst="line">
                <a:avLst/>
              </a:prstGeom>
              <a:noFill/>
              <a:ln w="12700" cap="flat">
                <a:solidFill>
                  <a:srgbClr val="8CCCE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2438338">
                  <a:lnSpc>
                    <a:spcPct val="90000"/>
                  </a:lnSpc>
                  <a:spcBef>
                    <a:spcPts val="4500"/>
                  </a:spcBef>
                </a:pPr>
              </a:p>
            </p:txBody>
          </p:sp>
          <p:sp>
            <p:nvSpPr>
              <p:cNvPr id="231" name="Line"/>
              <p:cNvSpPr/>
              <p:nvPr/>
            </p:nvSpPr>
            <p:spPr>
              <a:xfrm>
                <a:off x="0" y="824859"/>
                <a:ext cx="45165" cy="1"/>
              </a:xfrm>
              <a:prstGeom prst="line">
                <a:avLst/>
              </a:prstGeom>
              <a:noFill/>
              <a:ln w="12700" cap="flat">
                <a:solidFill>
                  <a:srgbClr val="8CCCE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2438338">
                  <a:lnSpc>
                    <a:spcPct val="90000"/>
                  </a:lnSpc>
                  <a:spcBef>
                    <a:spcPts val="4500"/>
                  </a:spcBef>
                </a:pPr>
              </a:p>
            </p:txBody>
          </p:sp>
        </p:grpSp>
      </p:grpSp>
      <p:sp>
        <p:nvSpPr>
          <p:cNvPr id="234" name="Primary…"/>
          <p:cNvSpPr txBox="1"/>
          <p:nvPr/>
        </p:nvSpPr>
        <p:spPr>
          <a:xfrm>
            <a:off x="15873618" y="5890543"/>
            <a:ext cx="78968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8" rtl="1">
              <a:spcBef>
                <a:spcPts val="0"/>
              </a:spcBef>
              <a:defRPr sz="16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Primary</a:t>
            </a:r>
          </a:p>
          <a:p>
            <a:pPr defTabSz="2438338" rtl="1">
              <a:spcBef>
                <a:spcPts val="0"/>
              </a:spcBef>
              <a:defRPr sz="16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Colors</a:t>
            </a:r>
          </a:p>
        </p:txBody>
      </p:sp>
      <p:sp>
        <p:nvSpPr>
          <p:cNvPr id="235" name="Secondary…"/>
          <p:cNvSpPr txBox="1"/>
          <p:nvPr/>
        </p:nvSpPr>
        <p:spPr>
          <a:xfrm>
            <a:off x="15873618" y="7006213"/>
            <a:ext cx="103301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8" rtl="1">
              <a:spcBef>
                <a:spcPts val="0"/>
              </a:spcBef>
              <a:defRPr sz="16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Secondary</a:t>
            </a:r>
          </a:p>
          <a:p>
            <a:pPr defTabSz="2438338" rtl="1">
              <a:spcBef>
                <a:spcPts val="0"/>
              </a:spcBef>
              <a:defRPr sz="16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Colors</a:t>
            </a:r>
          </a:p>
        </p:txBody>
      </p:sp>
      <p:sp>
        <p:nvSpPr>
          <p:cNvPr id="236" name="Primary Version"/>
          <p:cNvSpPr txBox="1"/>
          <p:nvPr/>
        </p:nvSpPr>
        <p:spPr>
          <a:xfrm>
            <a:off x="18480699" y="6576676"/>
            <a:ext cx="154134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 rtl="1">
              <a:spcBef>
                <a:spcPts val="0"/>
              </a:spcBef>
              <a:defRPr sz="14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Primary Version</a:t>
            </a:r>
          </a:p>
        </p:txBody>
      </p:sp>
      <p:sp>
        <p:nvSpPr>
          <p:cNvPr id="237" name="Emblem Version"/>
          <p:cNvSpPr txBox="1"/>
          <p:nvPr/>
        </p:nvSpPr>
        <p:spPr>
          <a:xfrm>
            <a:off x="20721239" y="6576676"/>
            <a:ext cx="154133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sz="14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Emblem Version</a:t>
            </a:r>
          </a:p>
        </p:txBody>
      </p:sp>
      <p:sp>
        <p:nvSpPr>
          <p:cNvPr id="238" name="Slogan"/>
          <p:cNvSpPr txBox="1"/>
          <p:nvPr/>
        </p:nvSpPr>
        <p:spPr>
          <a:xfrm>
            <a:off x="18583989" y="8389653"/>
            <a:ext cx="27290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 rtl="1">
              <a:spcBef>
                <a:spcPts val="0"/>
              </a:spcBef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Slogan</a:t>
            </a:r>
          </a:p>
        </p:txBody>
      </p:sp>
      <p:grpSp>
        <p:nvGrpSpPr>
          <p:cNvPr id="242" name="Group"/>
          <p:cNvGrpSpPr/>
          <p:nvPr/>
        </p:nvGrpSpPr>
        <p:grpSpPr>
          <a:xfrm>
            <a:off x="1810211" y="5574245"/>
            <a:ext cx="6473858" cy="2144609"/>
            <a:chOff x="0" y="0"/>
            <a:chExt cx="6473857" cy="2144608"/>
          </a:xfrm>
        </p:grpSpPr>
        <p:pic>
          <p:nvPicPr>
            <p:cNvPr id="239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8104" t="59493" r="7300" b="31056"/>
            <a:stretch>
              <a:fillRect/>
            </a:stretch>
          </p:blipFill>
          <p:spPr>
            <a:xfrm>
              <a:off x="2170172" y="990"/>
              <a:ext cx="2113564" cy="2120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7713" t="21597" r="44083" b="53534"/>
            <a:stretch>
              <a:fillRect/>
            </a:stretch>
          </p:blipFill>
          <p:spPr>
            <a:xfrm>
              <a:off x="4331901" y="991"/>
              <a:ext cx="2141957" cy="2120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BG.png" descr="BG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12884" b="0"/>
            <a:stretch>
              <a:fillRect/>
            </a:stretch>
          </p:blipFill>
          <p:spPr>
            <a:xfrm>
              <a:off x="0" y="0"/>
              <a:ext cx="2124268" cy="2144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3" name="The identity of “21” draws its essence from a vision grounded in progress and the creation of a more innovative future, with the logo reflecting a dynamic movement that extends toward broader horizons."/>
          <p:cNvSpPr txBox="1"/>
          <p:nvPr/>
        </p:nvSpPr>
        <p:spPr>
          <a:xfrm>
            <a:off x="17801425" y="7045349"/>
            <a:ext cx="450885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3000"/>
              </a:lnSpc>
              <a:spcBef>
                <a:spcPts val="1000"/>
              </a:spcBef>
              <a:defRPr sz="1300">
                <a:solidFill>
                  <a:srgbClr val="220559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The identity of “21” draws its essence from a vision grounded in progress and the creation of a more innovative future, with the logo reflecting a dynamic movement that extends toward broader horizons.</a:t>
            </a:r>
          </a:p>
        </p:txBody>
      </p:sp>
      <p:sp>
        <p:nvSpPr>
          <p:cNvPr id="244" name="The Greatest Story"/>
          <p:cNvSpPr txBox="1"/>
          <p:nvPr/>
        </p:nvSpPr>
        <p:spPr>
          <a:xfrm>
            <a:off x="17854899" y="9298301"/>
            <a:ext cx="41619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 rtl="1">
              <a:spcBef>
                <a:spcPts val="0"/>
              </a:spcBef>
              <a:defRPr sz="2500">
                <a:solidFill>
                  <a:srgbClr val="7049F6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The Greatest Story</a:t>
            </a:r>
          </a:p>
        </p:txBody>
      </p:sp>
      <p:sp>
        <p:nvSpPr>
          <p:cNvPr id="245" name="It reflects the Crown Prince’s vision of shaping Saudi Arabia as the greatest success story of the 21st century."/>
          <p:cNvSpPr txBox="1"/>
          <p:nvPr/>
        </p:nvSpPr>
        <p:spPr>
          <a:xfrm>
            <a:off x="17854899" y="9924195"/>
            <a:ext cx="4508853" cy="56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3400"/>
              </a:lnSpc>
              <a:spcBef>
                <a:spcPts val="1000"/>
              </a:spcBef>
              <a:defRPr sz="1300">
                <a:solidFill>
                  <a:srgbClr val="220559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It reflects the Crown Prince’s vision of shaping Saudi Arabia as the greatest success story of the 21st century.</a:t>
            </a:r>
          </a:p>
        </p:txBody>
      </p:sp>
      <p:sp>
        <p:nvSpPr>
          <p:cNvPr id="246" name="Rectangle"/>
          <p:cNvSpPr/>
          <p:nvPr/>
        </p:nvSpPr>
        <p:spPr>
          <a:xfrm>
            <a:off x="1537963" y="5006310"/>
            <a:ext cx="21308074" cy="5843669"/>
          </a:xfrm>
          <a:prstGeom prst="rect">
            <a:avLst/>
          </a:prstGeom>
          <a:ln w="6350">
            <a:solidFill>
              <a:srgbClr val="000000">
                <a:alpha val="2005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7" name="Line"/>
          <p:cNvSpPr/>
          <p:nvPr/>
        </p:nvSpPr>
        <p:spPr>
          <a:xfrm flipV="1">
            <a:off x="17138755" y="5003135"/>
            <a:ext cx="1" cy="5850019"/>
          </a:xfrm>
          <a:prstGeom prst="line">
            <a:avLst/>
          </a:prstGeom>
          <a:ln w="6350">
            <a:solidFill>
              <a:srgbClr val="000000">
                <a:alpha val="2005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8" name="Line"/>
          <p:cNvSpPr/>
          <p:nvPr/>
        </p:nvSpPr>
        <p:spPr>
          <a:xfrm flipV="1">
            <a:off x="8680065" y="5003135"/>
            <a:ext cx="1" cy="5850019"/>
          </a:xfrm>
          <a:prstGeom prst="line">
            <a:avLst/>
          </a:prstGeom>
          <a:ln w="6350">
            <a:solidFill>
              <a:srgbClr val="000000">
                <a:alpha val="2005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51" name="Group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8961549" y="9952242"/>
            <a:ext cx="3071785" cy="410240"/>
            <a:chOff x="0" y="0"/>
            <a:chExt cx="3071784" cy="410239"/>
          </a:xfrm>
        </p:grpSpPr>
        <p:pic>
          <p:nvPicPr>
            <p:cNvPr id="249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661552" y="0"/>
              <a:ext cx="410233" cy="410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" name="Click to Download Font"/>
            <p:cNvSpPr/>
            <p:nvPr/>
          </p:nvSpPr>
          <p:spPr>
            <a:xfrm>
              <a:off x="0" y="253892"/>
              <a:ext cx="27963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338" rtl="1">
                <a:lnSpc>
                  <a:spcPct val="80000"/>
                </a:lnSpc>
                <a:spcBef>
                  <a:spcPts val="0"/>
                </a:spcBef>
                <a:defRPr sz="2000">
                  <a:solidFill>
                    <a:srgbClr val="26035D"/>
                  </a:solidFill>
                  <a:latin typeface="itf Huwiya Arabic Medium"/>
                  <a:ea typeface="itf Huwiya Arabic Medium"/>
                  <a:cs typeface="itf Huwiya Arabic Medium"/>
                  <a:sym typeface="itf Huwiya Arabic Medium"/>
                </a:defRPr>
              </a:lvl1pPr>
            </a:lstStyle>
            <a:p>
              <a:pPr/>
              <a:r>
                <a:t>Click to Download Font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" name="Table 1"/>
          <p:cNvGraphicFramePr/>
          <p:nvPr/>
        </p:nvGraphicFramePr>
        <p:xfrm>
          <a:off x="10119297" y="3011831"/>
          <a:ext cx="13909855" cy="799977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14548"/>
                <a:gridCol w="4832820"/>
                <a:gridCol w="7462485"/>
              </a:tblGrid>
              <a:tr h="114282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3800">
                          <a:solidFill>
                            <a:srgbClr val="7049F6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01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8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2800">
                          <a:solidFill>
                            <a:srgbClr val="3D246E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Integrity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>
                          <a:solidFill>
                            <a:srgbClr val="231F20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We are actively involved in our nation’s development. We see issues and challenges as opportunities to innovate and drive future prosperity.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114282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3800">
                          <a:solidFill>
                            <a:srgbClr val="7049F6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02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8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2800">
                          <a:solidFill>
                            <a:srgbClr val="3D246E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Champions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>
                          <a:solidFill>
                            <a:srgbClr val="231F20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sit amet, consectetuer adipiscing elit, sed diam nonummy nibh euismod tincidunt ut laoreet dolore magna aliquam erat volutpat.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114282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3800">
                          <a:solidFill>
                            <a:srgbClr val="7049F6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03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8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2800">
                          <a:solidFill>
                            <a:srgbClr val="3D246E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Agile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>
                          <a:solidFill>
                            <a:srgbClr val="231F20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We are actively involved in our nation’s development. We see issues and challenges as opportunities to innovate and drive future prosperity.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114282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3800">
                          <a:solidFill>
                            <a:srgbClr val="7049F6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04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8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2800">
                          <a:solidFill>
                            <a:srgbClr val="3D246E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Value creation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>
                          <a:solidFill>
                            <a:srgbClr val="231F20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sit amet, consectetuer adipiscing elit, sed diam nonummy nibh euismod tincidunt ut laoreet dolore magna aliquam erat volutpat.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114282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3800">
                          <a:solidFill>
                            <a:srgbClr val="7049F6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05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8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2800">
                          <a:solidFill>
                            <a:srgbClr val="3D246E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Integrity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>
                          <a:solidFill>
                            <a:srgbClr val="231F20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We are actively involved in our nation’s development. We see issues and challenges as opportunities to innovate and drive future prosperity.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114282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3800">
                          <a:solidFill>
                            <a:srgbClr val="7049F6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06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8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2800">
                          <a:solidFill>
                            <a:srgbClr val="3D246E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Champions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>
                          <a:solidFill>
                            <a:srgbClr val="231F20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sit amet, consectetuer adipiscing elit, sed diam nonummy nibh euismod tincidunt ut laoreet dolore magna aliquam erat volutpat.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114282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3800">
                          <a:solidFill>
                            <a:srgbClr val="7049F6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07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8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 sz="2800">
                          <a:solidFill>
                            <a:srgbClr val="3D246E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Agile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1800"/>
                      </a:pPr>
                      <a:r>
                        <a:rPr>
                          <a:solidFill>
                            <a:srgbClr val="231F20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We are actively involved in our nation’s development. We see issues and challenges as opportunities to innovate and drive future prosperity.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64" name="3d pattern.png" descr="3d pattern.png"/>
          <p:cNvPicPr>
            <a:picLocks noChangeAspect="1"/>
          </p:cNvPicPr>
          <p:nvPr/>
        </p:nvPicPr>
        <p:blipFill>
          <a:blip r:embed="rId2">
            <a:alphaModFix amt="59520"/>
            <a:extLst/>
          </a:blip>
          <a:srcRect l="5085" t="70417" r="75447" b="3886"/>
          <a:stretch>
            <a:fillRect/>
          </a:stretch>
        </p:blipFill>
        <p:spPr>
          <a:xfrm>
            <a:off x="0" y="3957270"/>
            <a:ext cx="9489380" cy="704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Integrity &amp; Responsibility"/>
          <p:cNvSpPr txBox="1"/>
          <p:nvPr/>
        </p:nvSpPr>
        <p:spPr>
          <a:xfrm>
            <a:off x="3800134" y="5120205"/>
            <a:ext cx="32356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Integrity &amp; Responsibility</a:t>
            </a:r>
          </a:p>
        </p:txBody>
      </p:sp>
      <p:sp>
        <p:nvSpPr>
          <p:cNvPr id="368" name="We tell truth, align with ethical standards, and respect cultural boundaries."/>
          <p:cNvSpPr txBox="1"/>
          <p:nvPr/>
        </p:nvSpPr>
        <p:spPr>
          <a:xfrm>
            <a:off x="3800134" y="5625931"/>
            <a:ext cx="3725940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We tell truth, align with ethical standards, and respect cultural boundaries.</a:t>
            </a:r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3299495" y="4851975"/>
            <a:ext cx="1383588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Cultural Fluency"/>
          <p:cNvSpPr txBox="1"/>
          <p:nvPr/>
        </p:nvSpPr>
        <p:spPr>
          <a:xfrm>
            <a:off x="9439540" y="5120205"/>
            <a:ext cx="20948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Cultural Fluency</a:t>
            </a:r>
          </a:p>
        </p:txBody>
      </p:sp>
      <p:sp>
        <p:nvSpPr>
          <p:cNvPr id="371" name="We deeply understand Saudi norms, values, language, and context."/>
          <p:cNvSpPr txBox="1"/>
          <p:nvPr/>
        </p:nvSpPr>
        <p:spPr>
          <a:xfrm>
            <a:off x="9439540" y="5625931"/>
            <a:ext cx="372594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We deeply understand Saudi norms, values, language, and context.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8938902" y="4851975"/>
            <a:ext cx="1383587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trategic Rigor"/>
          <p:cNvSpPr txBox="1"/>
          <p:nvPr/>
        </p:nvSpPr>
        <p:spPr>
          <a:xfrm>
            <a:off x="15091647" y="5120205"/>
            <a:ext cx="19792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Strategic Rigor</a:t>
            </a:r>
          </a:p>
        </p:txBody>
      </p:sp>
      <p:sp>
        <p:nvSpPr>
          <p:cNvPr id="374" name="Every recommendation is rooted in insight, data, and long-term thinking."/>
          <p:cNvSpPr txBox="1"/>
          <p:nvPr/>
        </p:nvSpPr>
        <p:spPr>
          <a:xfrm>
            <a:off x="15091647" y="5625931"/>
            <a:ext cx="372594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Every recommendation is rooted in insight, data, and long-term thinking.</a:t>
            </a:r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14591010" y="4851975"/>
            <a:ext cx="1383587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Agility and Flexibility"/>
          <p:cNvSpPr txBox="1"/>
          <p:nvPr/>
        </p:nvSpPr>
        <p:spPr>
          <a:xfrm>
            <a:off x="3800134" y="7805000"/>
            <a:ext cx="27219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Agility and Flexibility </a:t>
            </a:r>
          </a:p>
        </p:txBody>
      </p:sp>
      <p:sp>
        <p:nvSpPr>
          <p:cNvPr id="377" name="Nimble, responsive to change, innovative."/>
          <p:cNvSpPr txBox="1"/>
          <p:nvPr/>
        </p:nvSpPr>
        <p:spPr>
          <a:xfrm>
            <a:off x="3800134" y="8310726"/>
            <a:ext cx="3725940" cy="80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Nimble, responsive to change, innovative.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3299495" y="7536770"/>
            <a:ext cx="1383588" cy="82849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Partnership Mindset"/>
          <p:cNvSpPr txBox="1"/>
          <p:nvPr/>
        </p:nvSpPr>
        <p:spPr>
          <a:xfrm>
            <a:off x="9439540" y="7805000"/>
            <a:ext cx="26379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Partnership Mindset</a:t>
            </a:r>
          </a:p>
        </p:txBody>
      </p:sp>
      <p:sp>
        <p:nvSpPr>
          <p:cNvPr id="380" name="Clients see us as collaborators, not vendors."/>
          <p:cNvSpPr txBox="1"/>
          <p:nvPr/>
        </p:nvSpPr>
        <p:spPr>
          <a:xfrm>
            <a:off x="9439540" y="8310726"/>
            <a:ext cx="3725941" cy="80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Clients see us as collaborators, not vendors.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8938902" y="7536770"/>
            <a:ext cx="1383587" cy="82849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Partnership Mindset"/>
          <p:cNvSpPr txBox="1"/>
          <p:nvPr/>
        </p:nvSpPr>
        <p:spPr>
          <a:xfrm>
            <a:off x="15091647" y="7805000"/>
            <a:ext cx="26379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Partnership Mindset</a:t>
            </a:r>
          </a:p>
        </p:txBody>
      </p:sp>
      <p:sp>
        <p:nvSpPr>
          <p:cNvPr id="383" name="Clients see us as collaborators, not vendors."/>
          <p:cNvSpPr txBox="1"/>
          <p:nvPr/>
        </p:nvSpPr>
        <p:spPr>
          <a:xfrm>
            <a:off x="15091647" y="8310726"/>
            <a:ext cx="3725941" cy="80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Clients see us as collaborators, not vendors.</a:t>
            </a: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14591010" y="7536770"/>
            <a:ext cx="1383587" cy="82849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Our Values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Our Values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3414214" y="4076202"/>
            <a:ext cx="1383587" cy="828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9056555" y="4076202"/>
            <a:ext cx="1383588" cy="828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14698898" y="4076202"/>
            <a:ext cx="1383587" cy="828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3414214" y="8053915"/>
            <a:ext cx="1383587" cy="828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9056555" y="8053915"/>
            <a:ext cx="1383588" cy="828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14698898" y="8053915"/>
            <a:ext cx="1383587" cy="828490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+200"/>
          <p:cNvSpPr txBox="1"/>
          <p:nvPr/>
        </p:nvSpPr>
        <p:spPr>
          <a:xfrm>
            <a:off x="3847544" y="5013373"/>
            <a:ext cx="210426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7200">
                <a:solidFill>
                  <a:srgbClr val="7049F6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+200</a:t>
            </a:r>
          </a:p>
        </p:txBody>
      </p:sp>
      <p:sp>
        <p:nvSpPr>
          <p:cNvPr id="394" name="95%"/>
          <p:cNvSpPr txBox="1"/>
          <p:nvPr/>
        </p:nvSpPr>
        <p:spPr>
          <a:xfrm>
            <a:off x="3847544" y="9014330"/>
            <a:ext cx="188480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7200">
                <a:solidFill>
                  <a:srgbClr val="7049F6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95%</a:t>
            </a:r>
          </a:p>
        </p:txBody>
      </p:sp>
      <p:sp>
        <p:nvSpPr>
          <p:cNvPr id="395" name="+500"/>
          <p:cNvSpPr txBox="1"/>
          <p:nvPr/>
        </p:nvSpPr>
        <p:spPr>
          <a:xfrm>
            <a:off x="9531805" y="5013373"/>
            <a:ext cx="2139697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 rtl="1">
              <a:lnSpc>
                <a:spcPct val="90000"/>
              </a:lnSpc>
              <a:spcBef>
                <a:spcPts val="4500"/>
              </a:spcBef>
              <a:defRPr sz="7200">
                <a:solidFill>
                  <a:srgbClr val="7049F6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+500</a:t>
            </a:r>
          </a:p>
        </p:txBody>
      </p:sp>
      <p:sp>
        <p:nvSpPr>
          <p:cNvPr id="396" name="1,200"/>
          <p:cNvSpPr txBox="1"/>
          <p:nvPr/>
        </p:nvSpPr>
        <p:spPr>
          <a:xfrm>
            <a:off x="9531805" y="9014330"/>
            <a:ext cx="2099692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7200">
                <a:solidFill>
                  <a:srgbClr val="7049F6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1,200</a:t>
            </a:r>
          </a:p>
        </p:txBody>
      </p:sp>
      <p:sp>
        <p:nvSpPr>
          <p:cNvPr id="397" name="+500"/>
          <p:cNvSpPr txBox="1"/>
          <p:nvPr/>
        </p:nvSpPr>
        <p:spPr>
          <a:xfrm>
            <a:off x="15190666" y="5013373"/>
            <a:ext cx="2139697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7200">
                <a:solidFill>
                  <a:srgbClr val="7049F6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+500</a:t>
            </a:r>
          </a:p>
        </p:txBody>
      </p:sp>
      <p:sp>
        <p:nvSpPr>
          <p:cNvPr id="398" name="05"/>
          <p:cNvSpPr txBox="1"/>
          <p:nvPr/>
        </p:nvSpPr>
        <p:spPr>
          <a:xfrm>
            <a:off x="15190666" y="9014330"/>
            <a:ext cx="1171576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7200">
                <a:solidFill>
                  <a:srgbClr val="7049F6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05</a:t>
            </a:r>
          </a:p>
        </p:txBody>
      </p:sp>
      <p:sp>
        <p:nvSpPr>
          <p:cNvPr id="399" name="Lorem ipsum dolor sit amet, consectetuer adipiscing elit, sed diam"/>
          <p:cNvSpPr txBox="1"/>
          <p:nvPr/>
        </p:nvSpPr>
        <p:spPr>
          <a:xfrm>
            <a:off x="3847544" y="6350000"/>
            <a:ext cx="2585724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sp>
        <p:nvSpPr>
          <p:cNvPr id="400" name="Lorem ipsum dolor sit amet, consectetuer adipiscing elit, sed diam"/>
          <p:cNvSpPr txBox="1"/>
          <p:nvPr/>
        </p:nvSpPr>
        <p:spPr>
          <a:xfrm>
            <a:off x="9519105" y="6350000"/>
            <a:ext cx="2585724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sp>
        <p:nvSpPr>
          <p:cNvPr id="401" name="Lorem ipsum dolor sit amet, consectetuer adipiscing elit, sed diam"/>
          <p:cNvSpPr txBox="1"/>
          <p:nvPr/>
        </p:nvSpPr>
        <p:spPr>
          <a:xfrm>
            <a:off x="15190666" y="6350000"/>
            <a:ext cx="2585724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sp>
        <p:nvSpPr>
          <p:cNvPr id="402" name="Lorem ipsum dolor sit amet, consectetuer adipiscing elit, sed diam"/>
          <p:cNvSpPr txBox="1"/>
          <p:nvPr/>
        </p:nvSpPr>
        <p:spPr>
          <a:xfrm>
            <a:off x="3847544" y="10206087"/>
            <a:ext cx="258572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sp>
        <p:nvSpPr>
          <p:cNvPr id="403" name="Lorem ipsum dolor sit amet, consectetuer adipiscing elit, sed diam"/>
          <p:cNvSpPr txBox="1"/>
          <p:nvPr/>
        </p:nvSpPr>
        <p:spPr>
          <a:xfrm>
            <a:off x="9519105" y="10206087"/>
            <a:ext cx="258572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sp>
        <p:nvSpPr>
          <p:cNvPr id="404" name="Lorem ipsum dolor sit amet, consectetuer adipiscing elit, sed diam"/>
          <p:cNvSpPr txBox="1"/>
          <p:nvPr/>
        </p:nvSpPr>
        <p:spPr>
          <a:xfrm>
            <a:off x="15190666" y="10206087"/>
            <a:ext cx="258572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18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sp>
        <p:nvSpPr>
          <p:cNvPr id="405" name="Lorem ipsum"/>
          <p:cNvSpPr txBox="1"/>
          <p:nvPr/>
        </p:nvSpPr>
        <p:spPr>
          <a:xfrm>
            <a:off x="3854770" y="4255497"/>
            <a:ext cx="27769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406" name="Lorem ipsum"/>
          <p:cNvSpPr txBox="1"/>
          <p:nvPr/>
        </p:nvSpPr>
        <p:spPr>
          <a:xfrm>
            <a:off x="9511063" y="4255497"/>
            <a:ext cx="27769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407" name="Lorem ipsum"/>
          <p:cNvSpPr txBox="1"/>
          <p:nvPr/>
        </p:nvSpPr>
        <p:spPr>
          <a:xfrm>
            <a:off x="15141956" y="4255497"/>
            <a:ext cx="27769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408" name="Lorem ipsum"/>
          <p:cNvSpPr txBox="1"/>
          <p:nvPr/>
        </p:nvSpPr>
        <p:spPr>
          <a:xfrm>
            <a:off x="3854770" y="8233209"/>
            <a:ext cx="27769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409" name="Lorem ipsum"/>
          <p:cNvSpPr txBox="1"/>
          <p:nvPr/>
        </p:nvSpPr>
        <p:spPr>
          <a:xfrm>
            <a:off x="9511063" y="8233209"/>
            <a:ext cx="27769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410" name="Lorem ipsum"/>
          <p:cNvSpPr txBox="1"/>
          <p:nvPr/>
        </p:nvSpPr>
        <p:spPr>
          <a:xfrm>
            <a:off x="15141956" y="8233209"/>
            <a:ext cx="27769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21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411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"/>
          <p:cNvSpPr/>
          <p:nvPr/>
        </p:nvSpPr>
        <p:spPr>
          <a:xfrm>
            <a:off x="1039248" y="5006818"/>
            <a:ext cx="4302040" cy="5986881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4" name="Rectangle"/>
          <p:cNvSpPr/>
          <p:nvPr/>
        </p:nvSpPr>
        <p:spPr>
          <a:xfrm>
            <a:off x="5523804" y="5006818"/>
            <a:ext cx="4302040" cy="5986881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5" name="Rectangle"/>
          <p:cNvSpPr/>
          <p:nvPr/>
        </p:nvSpPr>
        <p:spPr>
          <a:xfrm>
            <a:off x="10028588" y="5006818"/>
            <a:ext cx="4302040" cy="5986881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6" name="Rectangle"/>
          <p:cNvSpPr/>
          <p:nvPr/>
        </p:nvSpPr>
        <p:spPr>
          <a:xfrm>
            <a:off x="14523256" y="5006818"/>
            <a:ext cx="4302040" cy="5986881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7" name="Rectangle"/>
          <p:cNvSpPr/>
          <p:nvPr/>
        </p:nvSpPr>
        <p:spPr>
          <a:xfrm>
            <a:off x="19042712" y="5006818"/>
            <a:ext cx="4302040" cy="5986881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8" name="Lorem ipsum…"/>
          <p:cNvSpPr txBox="1"/>
          <p:nvPr/>
        </p:nvSpPr>
        <p:spPr>
          <a:xfrm>
            <a:off x="1780316" y="7389258"/>
            <a:ext cx="2819905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</a:t>
            </a:r>
          </a:p>
          <a:p>
            <a:pPr algn="ctr"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pic>
        <p:nvPicPr>
          <p:cNvPr id="419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2498475" y="5678637"/>
            <a:ext cx="1383587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01"/>
          <p:cNvSpPr txBox="1"/>
          <p:nvPr/>
        </p:nvSpPr>
        <p:spPr>
          <a:xfrm>
            <a:off x="2762976" y="5451532"/>
            <a:ext cx="854584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67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01</a:t>
            </a: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6847771" y="5678637"/>
            <a:ext cx="1383587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02"/>
          <p:cNvSpPr txBox="1"/>
          <p:nvPr/>
        </p:nvSpPr>
        <p:spPr>
          <a:xfrm>
            <a:off x="7092785" y="5451532"/>
            <a:ext cx="1065182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67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02</a:t>
            </a:r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11487815" y="5678637"/>
            <a:ext cx="1383587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03"/>
          <p:cNvSpPr txBox="1"/>
          <p:nvPr/>
        </p:nvSpPr>
        <p:spPr>
          <a:xfrm>
            <a:off x="11633191" y="5451532"/>
            <a:ext cx="109283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67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03</a:t>
            </a:r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15982483" y="5678637"/>
            <a:ext cx="1383587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04"/>
          <p:cNvSpPr txBox="1"/>
          <p:nvPr/>
        </p:nvSpPr>
        <p:spPr>
          <a:xfrm>
            <a:off x="16117754" y="5451532"/>
            <a:ext cx="1113045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67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04</a:t>
            </a: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2">
            <a:alphaModFix amt="79525"/>
            <a:extLst/>
          </a:blip>
          <a:stretch>
            <a:fillRect/>
          </a:stretch>
        </p:blipFill>
        <p:spPr>
          <a:xfrm flipH="1">
            <a:off x="20501937" y="5678637"/>
            <a:ext cx="1383588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05"/>
          <p:cNvSpPr txBox="1"/>
          <p:nvPr/>
        </p:nvSpPr>
        <p:spPr>
          <a:xfrm>
            <a:off x="20644654" y="5451532"/>
            <a:ext cx="1098154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67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05</a:t>
            </a:r>
          </a:p>
        </p:txBody>
      </p:sp>
      <p:sp>
        <p:nvSpPr>
          <p:cNvPr id="429" name="Lorem ipsum…"/>
          <p:cNvSpPr txBox="1"/>
          <p:nvPr/>
        </p:nvSpPr>
        <p:spPr>
          <a:xfrm>
            <a:off x="6215423" y="7389258"/>
            <a:ext cx="2819905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</a:t>
            </a:r>
          </a:p>
          <a:p>
            <a:pPr algn="ctr"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sp>
        <p:nvSpPr>
          <p:cNvPr id="430" name="Lorem ipsum…"/>
          <p:cNvSpPr txBox="1"/>
          <p:nvPr/>
        </p:nvSpPr>
        <p:spPr>
          <a:xfrm>
            <a:off x="10769655" y="7389258"/>
            <a:ext cx="2819905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</a:t>
            </a:r>
          </a:p>
          <a:p>
            <a:pPr algn="ctr"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sp>
        <p:nvSpPr>
          <p:cNvPr id="431" name="Lorem ipsum…"/>
          <p:cNvSpPr txBox="1"/>
          <p:nvPr/>
        </p:nvSpPr>
        <p:spPr>
          <a:xfrm>
            <a:off x="15264324" y="7389258"/>
            <a:ext cx="2819905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</a:t>
            </a:r>
          </a:p>
          <a:p>
            <a:pPr algn="ctr"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sp>
        <p:nvSpPr>
          <p:cNvPr id="432" name="Lorem ipsum…"/>
          <p:cNvSpPr txBox="1"/>
          <p:nvPr/>
        </p:nvSpPr>
        <p:spPr>
          <a:xfrm>
            <a:off x="19783778" y="7389258"/>
            <a:ext cx="2819905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</a:t>
            </a:r>
          </a:p>
          <a:p>
            <a:pPr algn="ctr"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sp>
        <p:nvSpPr>
          <p:cNvPr id="433" name="Lorem ipsum dolor"/>
          <p:cNvSpPr txBox="1"/>
          <p:nvPr/>
        </p:nvSpPr>
        <p:spPr>
          <a:xfrm>
            <a:off x="964541" y="3038954"/>
            <a:ext cx="79612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 rtl="1">
              <a:lnSpc>
                <a:spcPct val="90000"/>
              </a:lnSpc>
              <a:spcBef>
                <a:spcPts val="0"/>
              </a:spcBef>
              <a:defRPr sz="3400">
                <a:solidFill>
                  <a:srgbClr val="1C064B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434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Rectangle"/>
          <p:cNvSpPr/>
          <p:nvPr/>
        </p:nvSpPr>
        <p:spPr>
          <a:xfrm>
            <a:off x="1039248" y="5000835"/>
            <a:ext cx="5401336" cy="5714894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7" name="Rectangle"/>
          <p:cNvSpPr/>
          <p:nvPr/>
        </p:nvSpPr>
        <p:spPr>
          <a:xfrm>
            <a:off x="6669738" y="5000835"/>
            <a:ext cx="5401336" cy="5714894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8" name="Rectangle"/>
          <p:cNvSpPr/>
          <p:nvPr/>
        </p:nvSpPr>
        <p:spPr>
          <a:xfrm>
            <a:off x="12325625" y="5000835"/>
            <a:ext cx="5401335" cy="5714894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9" name="Rectangle"/>
          <p:cNvSpPr/>
          <p:nvPr/>
        </p:nvSpPr>
        <p:spPr>
          <a:xfrm>
            <a:off x="17968811" y="5000835"/>
            <a:ext cx="5401336" cy="5714894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0" name="Lorem ipsum dolor…"/>
          <p:cNvSpPr txBox="1"/>
          <p:nvPr/>
        </p:nvSpPr>
        <p:spPr>
          <a:xfrm>
            <a:off x="1591248" y="8003840"/>
            <a:ext cx="4259240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</a:t>
            </a:r>
          </a:p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37" t="0" r="1237" b="0"/>
          <a:stretch>
            <a:fillRect/>
          </a:stretch>
        </p:blipFill>
        <p:spPr>
          <a:xfrm>
            <a:off x="1602438" y="5883164"/>
            <a:ext cx="1105711" cy="1435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3">
            <a:alphaModFix amt="79525"/>
            <a:extLst/>
          </a:blip>
          <a:stretch>
            <a:fillRect/>
          </a:stretch>
        </p:blipFill>
        <p:spPr>
          <a:xfrm flipH="1">
            <a:off x="1033532" y="7735120"/>
            <a:ext cx="1383588" cy="828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3">
            <a:alphaModFix amt="79525"/>
            <a:extLst/>
          </a:blip>
          <a:stretch>
            <a:fillRect/>
          </a:stretch>
        </p:blipFill>
        <p:spPr>
          <a:xfrm flipH="1">
            <a:off x="6707838" y="7735120"/>
            <a:ext cx="1383587" cy="828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3">
            <a:alphaModFix amt="79525"/>
            <a:extLst/>
          </a:blip>
          <a:stretch>
            <a:fillRect/>
          </a:stretch>
        </p:blipFill>
        <p:spPr>
          <a:xfrm flipH="1">
            <a:off x="12338325" y="7735120"/>
            <a:ext cx="1383587" cy="828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3">
            <a:alphaModFix amt="79525"/>
            <a:extLst/>
          </a:blip>
          <a:stretch>
            <a:fillRect/>
          </a:stretch>
        </p:blipFill>
        <p:spPr>
          <a:xfrm flipH="1">
            <a:off x="17981511" y="7735120"/>
            <a:ext cx="1383588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Lorem ipsum dolor…"/>
          <p:cNvSpPr txBox="1"/>
          <p:nvPr/>
        </p:nvSpPr>
        <p:spPr>
          <a:xfrm>
            <a:off x="7240786" y="8003840"/>
            <a:ext cx="4259240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</a:t>
            </a:r>
          </a:p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37" t="0" r="1237" b="0"/>
          <a:stretch>
            <a:fillRect/>
          </a:stretch>
        </p:blipFill>
        <p:spPr>
          <a:xfrm>
            <a:off x="7251976" y="5883164"/>
            <a:ext cx="1105711" cy="1435177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Lorem ipsum dolor…"/>
          <p:cNvSpPr txBox="1"/>
          <p:nvPr/>
        </p:nvSpPr>
        <p:spPr>
          <a:xfrm>
            <a:off x="12890324" y="8003840"/>
            <a:ext cx="4259241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</a:t>
            </a:r>
          </a:p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pic>
        <p:nvPicPr>
          <p:cNvPr id="4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37" t="0" r="1237" b="0"/>
          <a:stretch>
            <a:fillRect/>
          </a:stretch>
        </p:blipFill>
        <p:spPr>
          <a:xfrm>
            <a:off x="12901514" y="5883164"/>
            <a:ext cx="1105712" cy="1435177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Lorem ipsum dolor…"/>
          <p:cNvSpPr txBox="1"/>
          <p:nvPr/>
        </p:nvSpPr>
        <p:spPr>
          <a:xfrm>
            <a:off x="18539859" y="8003840"/>
            <a:ext cx="4259240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</a:t>
            </a:r>
          </a:p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t>sit amet, consectetuer adipiscing elit, sed diam nonummy nibh euismod tincidunt ut laoreet dolore magna aliquam erat volutpat.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37" t="0" r="1237" b="0"/>
          <a:stretch>
            <a:fillRect/>
          </a:stretch>
        </p:blipFill>
        <p:spPr>
          <a:xfrm>
            <a:off x="18551049" y="5883164"/>
            <a:ext cx="1105711" cy="1435177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oup"/>
          <p:cNvGrpSpPr/>
          <p:nvPr/>
        </p:nvGrpSpPr>
        <p:grpSpPr>
          <a:xfrm>
            <a:off x="2003472" y="6459883"/>
            <a:ext cx="20444296" cy="248292"/>
            <a:chOff x="0" y="0"/>
            <a:chExt cx="20444294" cy="248291"/>
          </a:xfrm>
        </p:grpSpPr>
        <p:sp>
          <p:nvSpPr>
            <p:cNvPr id="454" name="Line"/>
            <p:cNvSpPr/>
            <p:nvPr/>
          </p:nvSpPr>
          <p:spPr>
            <a:xfrm>
              <a:off x="234676" y="124145"/>
              <a:ext cx="4818427" cy="1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  <p:sp>
          <p:nvSpPr>
            <p:cNvPr id="455" name="Circle"/>
            <p:cNvSpPr/>
            <p:nvPr/>
          </p:nvSpPr>
          <p:spPr>
            <a:xfrm>
              <a:off x="0" y="0"/>
              <a:ext cx="248292" cy="248292"/>
            </a:xfrm>
            <a:prstGeom prst="ellips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6" name="Circle"/>
            <p:cNvSpPr/>
            <p:nvPr/>
          </p:nvSpPr>
          <p:spPr>
            <a:xfrm>
              <a:off x="5049164" y="0"/>
              <a:ext cx="248293" cy="248292"/>
            </a:xfrm>
            <a:prstGeom prst="ellips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7" name="Line"/>
            <p:cNvSpPr/>
            <p:nvPr/>
          </p:nvSpPr>
          <p:spPr>
            <a:xfrm>
              <a:off x="5278674" y="124145"/>
              <a:ext cx="4809504" cy="1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  <p:sp>
          <p:nvSpPr>
            <p:cNvPr id="458" name="Circle"/>
            <p:cNvSpPr/>
            <p:nvPr/>
          </p:nvSpPr>
          <p:spPr>
            <a:xfrm>
              <a:off x="10131804" y="53486"/>
              <a:ext cx="141320" cy="141320"/>
            </a:xfrm>
            <a:prstGeom prst="ellipse">
              <a:avLst/>
            </a:prstGeom>
            <a:solidFill>
              <a:srgbClr val="7747FF"/>
            </a:solidFill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9" name="Line"/>
            <p:cNvSpPr/>
            <p:nvPr/>
          </p:nvSpPr>
          <p:spPr>
            <a:xfrm>
              <a:off x="10322670" y="124145"/>
              <a:ext cx="4818427" cy="1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  <p:sp>
          <p:nvSpPr>
            <p:cNvPr id="460" name="Circle"/>
            <p:cNvSpPr/>
            <p:nvPr/>
          </p:nvSpPr>
          <p:spPr>
            <a:xfrm>
              <a:off x="15137161" y="0"/>
              <a:ext cx="248292" cy="248292"/>
            </a:xfrm>
            <a:prstGeom prst="ellips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1" name="Line"/>
            <p:cNvSpPr/>
            <p:nvPr/>
          </p:nvSpPr>
          <p:spPr>
            <a:xfrm>
              <a:off x="15381515" y="124145"/>
              <a:ext cx="4818427" cy="1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  <p:sp>
          <p:nvSpPr>
            <p:cNvPr id="462" name="Circle"/>
            <p:cNvSpPr/>
            <p:nvPr/>
          </p:nvSpPr>
          <p:spPr>
            <a:xfrm>
              <a:off x="20196002" y="0"/>
              <a:ext cx="248293" cy="248292"/>
            </a:xfrm>
            <a:prstGeom prst="ellips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3" name="Circle"/>
            <p:cNvSpPr/>
            <p:nvPr/>
          </p:nvSpPr>
          <p:spPr>
            <a:xfrm>
              <a:off x="10078318" y="0"/>
              <a:ext cx="248293" cy="248292"/>
            </a:xfrm>
            <a:prstGeom prst="ellips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465" name="Lorem ipsum…"/>
          <p:cNvSpPr txBox="1"/>
          <p:nvPr/>
        </p:nvSpPr>
        <p:spPr>
          <a:xfrm>
            <a:off x="11160185" y="7077033"/>
            <a:ext cx="213087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</p:txBody>
      </p:sp>
      <p:sp>
        <p:nvSpPr>
          <p:cNvPr id="466" name="Lorem ipsum…"/>
          <p:cNvSpPr txBox="1"/>
          <p:nvPr/>
        </p:nvSpPr>
        <p:spPr>
          <a:xfrm>
            <a:off x="6171016" y="7077033"/>
            <a:ext cx="2034695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</p:txBody>
      </p:sp>
      <p:sp>
        <p:nvSpPr>
          <p:cNvPr id="467" name="Lorem ipsum…"/>
          <p:cNvSpPr txBox="1"/>
          <p:nvPr/>
        </p:nvSpPr>
        <p:spPr>
          <a:xfrm>
            <a:off x="1072946" y="7077033"/>
            <a:ext cx="2130870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</p:txBody>
      </p:sp>
      <p:sp>
        <p:nvSpPr>
          <p:cNvPr id="468" name="Lorem ipsum…"/>
          <p:cNvSpPr txBox="1"/>
          <p:nvPr/>
        </p:nvSpPr>
        <p:spPr>
          <a:xfrm>
            <a:off x="16194228" y="7077033"/>
            <a:ext cx="213087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</p:txBody>
      </p:sp>
      <p:sp>
        <p:nvSpPr>
          <p:cNvPr id="469" name="Lorem ipsum…"/>
          <p:cNvSpPr txBox="1"/>
          <p:nvPr/>
        </p:nvSpPr>
        <p:spPr>
          <a:xfrm>
            <a:off x="21276358" y="7077033"/>
            <a:ext cx="2034696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406400" indent="-406400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1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</p:txBody>
      </p:sp>
      <p:sp>
        <p:nvSpPr>
          <p:cNvPr id="470" name="May"/>
          <p:cNvSpPr txBox="1"/>
          <p:nvPr/>
        </p:nvSpPr>
        <p:spPr>
          <a:xfrm>
            <a:off x="1727034" y="5754198"/>
            <a:ext cx="105473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May</a:t>
            </a:r>
          </a:p>
        </p:txBody>
      </p:sp>
      <p:sp>
        <p:nvSpPr>
          <p:cNvPr id="471" name="Jun"/>
          <p:cNvSpPr txBox="1"/>
          <p:nvPr/>
        </p:nvSpPr>
        <p:spPr>
          <a:xfrm>
            <a:off x="6660997" y="5754198"/>
            <a:ext cx="105473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Jun</a:t>
            </a:r>
          </a:p>
        </p:txBody>
      </p:sp>
      <p:sp>
        <p:nvSpPr>
          <p:cNvPr id="472" name="July"/>
          <p:cNvSpPr txBox="1"/>
          <p:nvPr/>
        </p:nvSpPr>
        <p:spPr>
          <a:xfrm>
            <a:off x="11725009" y="5754198"/>
            <a:ext cx="10012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July</a:t>
            </a:r>
          </a:p>
        </p:txBody>
      </p:sp>
      <p:sp>
        <p:nvSpPr>
          <p:cNvPr id="473" name="Aug"/>
          <p:cNvSpPr txBox="1"/>
          <p:nvPr/>
        </p:nvSpPr>
        <p:spPr>
          <a:xfrm>
            <a:off x="16759053" y="5754198"/>
            <a:ext cx="100122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Aug</a:t>
            </a:r>
          </a:p>
        </p:txBody>
      </p:sp>
      <p:sp>
        <p:nvSpPr>
          <p:cNvPr id="474" name="Sep"/>
          <p:cNvSpPr txBox="1"/>
          <p:nvPr/>
        </p:nvSpPr>
        <p:spPr>
          <a:xfrm>
            <a:off x="21894998" y="5754198"/>
            <a:ext cx="797417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spcBef>
                <a:spcPts val="700"/>
              </a:spcBef>
              <a:defRPr sz="2800">
                <a:solidFill>
                  <a:srgbClr val="7747F4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Sep</a:t>
            </a:r>
          </a:p>
        </p:txBody>
      </p:sp>
      <p:sp>
        <p:nvSpPr>
          <p:cNvPr id="475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Rectangle"/>
          <p:cNvSpPr/>
          <p:nvPr/>
        </p:nvSpPr>
        <p:spPr>
          <a:xfrm>
            <a:off x="12307625" y="3000856"/>
            <a:ext cx="11048271" cy="7962360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7625" y="4910532"/>
            <a:ext cx="11048271" cy="605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age" descr="Image"/>
          <p:cNvPicPr>
            <a:picLocks noChangeAspect="1"/>
          </p:cNvPicPr>
          <p:nvPr/>
        </p:nvPicPr>
        <p:blipFill>
          <a:blip r:embed="rId3">
            <a:alphaModFix amt="79525"/>
            <a:extLst/>
          </a:blip>
          <a:stretch>
            <a:fillRect/>
          </a:stretch>
        </p:blipFill>
        <p:spPr>
          <a:xfrm>
            <a:off x="6554054" y="5043627"/>
            <a:ext cx="1383588" cy="828490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01"/>
          <p:cNvSpPr txBox="1"/>
          <p:nvPr/>
        </p:nvSpPr>
        <p:spPr>
          <a:xfrm>
            <a:off x="6740262" y="5153107"/>
            <a:ext cx="59328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38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481" name="Lorem ipsum dolor sit amet, consectetuer adipiscing elit, sed diam"/>
          <p:cNvSpPr txBox="1"/>
          <p:nvPr/>
        </p:nvSpPr>
        <p:spPr>
          <a:xfrm>
            <a:off x="6670162" y="5817582"/>
            <a:ext cx="372594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 rtl="1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sp>
        <p:nvSpPr>
          <p:cNvPr id="482" name="Lorem ipsum dolor sit amet, consectetuer adipiscing elit, sed diam"/>
          <p:cNvSpPr txBox="1"/>
          <p:nvPr/>
        </p:nvSpPr>
        <p:spPr>
          <a:xfrm>
            <a:off x="1030756" y="5817582"/>
            <a:ext cx="372594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 rtl="1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pic>
        <p:nvPicPr>
          <p:cNvPr id="483" name="Image" descr="Image"/>
          <p:cNvPicPr>
            <a:picLocks noChangeAspect="1"/>
          </p:cNvPicPr>
          <p:nvPr/>
        </p:nvPicPr>
        <p:blipFill>
          <a:blip r:embed="rId3">
            <a:alphaModFix amt="79525"/>
            <a:extLst/>
          </a:blip>
          <a:stretch>
            <a:fillRect/>
          </a:stretch>
        </p:blipFill>
        <p:spPr>
          <a:xfrm>
            <a:off x="914647" y="5043627"/>
            <a:ext cx="1383587" cy="82849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02"/>
          <p:cNvSpPr txBox="1"/>
          <p:nvPr/>
        </p:nvSpPr>
        <p:spPr>
          <a:xfrm>
            <a:off x="1055800" y="5153107"/>
            <a:ext cx="70066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38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02</a:t>
            </a:r>
          </a:p>
        </p:txBody>
      </p:sp>
      <p:pic>
        <p:nvPicPr>
          <p:cNvPr id="485" name="Image" descr="Image"/>
          <p:cNvPicPr>
            <a:picLocks noChangeAspect="1"/>
          </p:cNvPicPr>
          <p:nvPr/>
        </p:nvPicPr>
        <p:blipFill>
          <a:blip r:embed="rId3">
            <a:alphaModFix amt="79525"/>
            <a:extLst/>
          </a:blip>
          <a:stretch>
            <a:fillRect/>
          </a:stretch>
        </p:blipFill>
        <p:spPr>
          <a:xfrm>
            <a:off x="6554054" y="7149210"/>
            <a:ext cx="1383588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03"/>
          <p:cNvSpPr txBox="1"/>
          <p:nvPr/>
        </p:nvSpPr>
        <p:spPr>
          <a:xfrm>
            <a:off x="6740262" y="7258691"/>
            <a:ext cx="71755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38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487" name="Lorem ipsum dolor sit amet, consectetuer adipiscing elit, sed diam"/>
          <p:cNvSpPr txBox="1"/>
          <p:nvPr/>
        </p:nvSpPr>
        <p:spPr>
          <a:xfrm>
            <a:off x="6670162" y="7923166"/>
            <a:ext cx="372594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 rtl="1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sp>
        <p:nvSpPr>
          <p:cNvPr id="488" name="Lorem ipsum dolor sit amet, consectetuer adipiscing elit, sed diam"/>
          <p:cNvSpPr txBox="1"/>
          <p:nvPr/>
        </p:nvSpPr>
        <p:spPr>
          <a:xfrm>
            <a:off x="1030756" y="7923166"/>
            <a:ext cx="372594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8" rtl="1">
              <a:lnSpc>
                <a:spcPct val="90000"/>
              </a:lnSpc>
              <a:spcBef>
                <a:spcPts val="4500"/>
              </a:spcBef>
              <a:defRPr sz="2100">
                <a:solidFill>
                  <a:srgbClr val="231F20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 sit amet, consectetuer adipiscing elit, sed diam </a:t>
            </a:r>
          </a:p>
        </p:txBody>
      </p:sp>
      <p:pic>
        <p:nvPicPr>
          <p:cNvPr id="489" name="Image" descr="Image"/>
          <p:cNvPicPr>
            <a:picLocks noChangeAspect="1"/>
          </p:cNvPicPr>
          <p:nvPr/>
        </p:nvPicPr>
        <p:blipFill>
          <a:blip r:embed="rId3">
            <a:alphaModFix amt="79525"/>
            <a:extLst/>
          </a:blip>
          <a:stretch>
            <a:fillRect/>
          </a:stretch>
        </p:blipFill>
        <p:spPr>
          <a:xfrm>
            <a:off x="914647" y="7149210"/>
            <a:ext cx="1383587" cy="82849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04"/>
          <p:cNvSpPr txBox="1"/>
          <p:nvPr/>
        </p:nvSpPr>
        <p:spPr>
          <a:xfrm>
            <a:off x="1055800" y="7258691"/>
            <a:ext cx="73202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4500"/>
              </a:spcBef>
              <a:defRPr sz="3800">
                <a:solidFill>
                  <a:srgbClr val="3D246E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491" name="Lorem ipsum dolor"/>
          <p:cNvSpPr txBox="1"/>
          <p:nvPr/>
        </p:nvSpPr>
        <p:spPr>
          <a:xfrm>
            <a:off x="964541" y="3038954"/>
            <a:ext cx="79612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 rtl="1">
              <a:lnSpc>
                <a:spcPct val="90000"/>
              </a:lnSpc>
              <a:spcBef>
                <a:spcPts val="0"/>
              </a:spcBef>
              <a:defRPr sz="3400">
                <a:solidFill>
                  <a:srgbClr val="1C064B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492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Rectangle"/>
          <p:cNvSpPr/>
          <p:nvPr/>
        </p:nvSpPr>
        <p:spPr>
          <a:xfrm>
            <a:off x="9512383" y="3000856"/>
            <a:ext cx="13843513" cy="8864349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512" name="Group"/>
          <p:cNvGrpSpPr/>
          <p:nvPr/>
        </p:nvGrpSpPr>
        <p:grpSpPr>
          <a:xfrm>
            <a:off x="14897966" y="3935582"/>
            <a:ext cx="7961212" cy="7427715"/>
            <a:chOff x="0" y="0"/>
            <a:chExt cx="7961210" cy="7427714"/>
          </a:xfrm>
        </p:grpSpPr>
        <p:sp>
          <p:nvSpPr>
            <p:cNvPr id="495" name="Rectangle"/>
            <p:cNvSpPr/>
            <p:nvPr/>
          </p:nvSpPr>
          <p:spPr>
            <a:xfrm>
              <a:off x="6207050" y="2443634"/>
              <a:ext cx="1559676" cy="4276874"/>
            </a:xfrm>
            <a:prstGeom prst="rect">
              <a:avLst/>
            </a:prstGeom>
            <a:solidFill>
              <a:srgbClr val="26035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96" name="Rectangle"/>
            <p:cNvSpPr/>
            <p:nvPr/>
          </p:nvSpPr>
          <p:spPr>
            <a:xfrm>
              <a:off x="4228676" y="3327746"/>
              <a:ext cx="1559677" cy="3392761"/>
            </a:xfrm>
            <a:prstGeom prst="rect">
              <a:avLst/>
            </a:prstGeom>
            <a:solidFill>
              <a:srgbClr val="26035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97" name="Rectangle"/>
            <p:cNvSpPr/>
            <p:nvPr/>
          </p:nvSpPr>
          <p:spPr>
            <a:xfrm>
              <a:off x="2250303" y="4425593"/>
              <a:ext cx="1559676" cy="2294914"/>
            </a:xfrm>
            <a:prstGeom prst="rect">
              <a:avLst/>
            </a:prstGeom>
            <a:solidFill>
              <a:srgbClr val="26035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98" name="Rectangle"/>
            <p:cNvSpPr/>
            <p:nvPr/>
          </p:nvSpPr>
          <p:spPr>
            <a:xfrm>
              <a:off x="271929" y="5088225"/>
              <a:ext cx="1559677" cy="1632283"/>
            </a:xfrm>
            <a:prstGeom prst="rect">
              <a:avLst/>
            </a:prstGeom>
            <a:solidFill>
              <a:srgbClr val="26035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99" name="Rectangle"/>
            <p:cNvSpPr/>
            <p:nvPr/>
          </p:nvSpPr>
          <p:spPr>
            <a:xfrm>
              <a:off x="271929" y="3473872"/>
              <a:ext cx="1559677" cy="1632283"/>
            </a:xfrm>
            <a:prstGeom prst="rect">
              <a:avLst/>
            </a:prstGeom>
            <a:solidFill>
              <a:srgbClr val="7747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00" name="Rectangle"/>
            <p:cNvSpPr/>
            <p:nvPr/>
          </p:nvSpPr>
          <p:spPr>
            <a:xfrm>
              <a:off x="2250303" y="2674362"/>
              <a:ext cx="1559676" cy="2431794"/>
            </a:xfrm>
            <a:prstGeom prst="rect">
              <a:avLst/>
            </a:prstGeom>
            <a:solidFill>
              <a:srgbClr val="7747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01" name="Rectangle"/>
            <p:cNvSpPr/>
            <p:nvPr/>
          </p:nvSpPr>
          <p:spPr>
            <a:xfrm>
              <a:off x="4228676" y="1713395"/>
              <a:ext cx="1559677" cy="3392761"/>
            </a:xfrm>
            <a:prstGeom prst="rect">
              <a:avLst/>
            </a:prstGeom>
            <a:solidFill>
              <a:srgbClr val="7747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02" name="Rectangle"/>
            <p:cNvSpPr/>
            <p:nvPr/>
          </p:nvSpPr>
          <p:spPr>
            <a:xfrm>
              <a:off x="6207050" y="0"/>
              <a:ext cx="1559676" cy="5106156"/>
            </a:xfrm>
            <a:prstGeom prst="rect">
              <a:avLst/>
            </a:prstGeom>
            <a:solidFill>
              <a:srgbClr val="7747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03" name="Line"/>
            <p:cNvSpPr/>
            <p:nvPr/>
          </p:nvSpPr>
          <p:spPr>
            <a:xfrm>
              <a:off x="0" y="6718630"/>
              <a:ext cx="796121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  <p:sp>
          <p:nvSpPr>
            <p:cNvPr id="504" name="2024"/>
            <p:cNvSpPr txBox="1"/>
            <p:nvPr/>
          </p:nvSpPr>
          <p:spPr>
            <a:xfrm>
              <a:off x="765767" y="6873768"/>
              <a:ext cx="572001" cy="5539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1400">
                  <a:solidFill>
                    <a:srgbClr val="180744"/>
                  </a:solidFill>
                  <a:latin typeface="itf Huwiya Arabic Light"/>
                  <a:ea typeface="itf Huwiya Arabic Light"/>
                  <a:cs typeface="itf Huwiya Arabic Light"/>
                  <a:sym typeface="itf Huwiya Arabic Light"/>
                </a:defRPr>
              </a:lvl1pPr>
            </a:lstStyle>
            <a:p>
              <a:pPr/>
              <a:r>
                <a:t>2024</a:t>
              </a:r>
            </a:p>
          </p:txBody>
        </p:sp>
        <p:sp>
          <p:nvSpPr>
            <p:cNvPr id="505" name="2024"/>
            <p:cNvSpPr txBox="1"/>
            <p:nvPr/>
          </p:nvSpPr>
          <p:spPr>
            <a:xfrm>
              <a:off x="6699430" y="6873768"/>
              <a:ext cx="574698" cy="5539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1400">
                  <a:solidFill>
                    <a:srgbClr val="180744"/>
                  </a:solidFill>
                  <a:latin typeface="itf Huwiya Arabic Light"/>
                  <a:ea typeface="itf Huwiya Arabic Light"/>
                  <a:cs typeface="itf Huwiya Arabic Light"/>
                  <a:sym typeface="itf Huwiya Arabic Light"/>
                </a:defRPr>
              </a:lvl1pPr>
            </a:lstStyle>
            <a:p>
              <a:pPr/>
              <a:r>
                <a:t>2024</a:t>
              </a:r>
            </a:p>
          </p:txBody>
        </p:sp>
        <p:sp>
          <p:nvSpPr>
            <p:cNvPr id="506" name="00%"/>
            <p:cNvSpPr txBox="1"/>
            <p:nvPr/>
          </p:nvSpPr>
          <p:spPr>
            <a:xfrm>
              <a:off x="6711410" y="1866643"/>
              <a:ext cx="550957" cy="593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1600">
                  <a:solidFill>
                    <a:srgbClr val="FFFFFF"/>
                  </a:solidFill>
                  <a:latin typeface="itf Huwiya Arabic Regular"/>
                  <a:ea typeface="itf Huwiya Arabic Regular"/>
                  <a:cs typeface="itf Huwiya Arabic Regular"/>
                  <a:sym typeface="itf Huwiya Arabic Regular"/>
                </a:defRPr>
              </a:lvl1pPr>
            </a:lstStyle>
            <a:p>
              <a:pPr/>
              <a:r>
                <a:t>00%</a:t>
              </a:r>
            </a:p>
          </p:txBody>
        </p:sp>
        <p:sp>
          <p:nvSpPr>
            <p:cNvPr id="507" name="00%"/>
            <p:cNvSpPr txBox="1"/>
            <p:nvPr/>
          </p:nvSpPr>
          <p:spPr>
            <a:xfrm>
              <a:off x="768782" y="4341450"/>
              <a:ext cx="565971" cy="593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1600">
                  <a:solidFill>
                    <a:srgbClr val="FFFFFF"/>
                  </a:solidFill>
                  <a:latin typeface="itf Huwiya Arabic Regular"/>
                  <a:ea typeface="itf Huwiya Arabic Regular"/>
                  <a:cs typeface="itf Huwiya Arabic Regular"/>
                  <a:sym typeface="itf Huwiya Arabic Regular"/>
                </a:defRPr>
              </a:lvl1pPr>
            </a:lstStyle>
            <a:p>
              <a:pPr/>
              <a:r>
                <a:t>00%</a:t>
              </a:r>
            </a:p>
          </p:txBody>
        </p:sp>
        <p:sp>
          <p:nvSpPr>
            <p:cNvPr id="508" name="2024"/>
            <p:cNvSpPr txBox="1"/>
            <p:nvPr/>
          </p:nvSpPr>
          <p:spPr>
            <a:xfrm>
              <a:off x="2744141" y="6873769"/>
              <a:ext cx="572000" cy="5539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1400">
                  <a:solidFill>
                    <a:srgbClr val="180744"/>
                  </a:solidFill>
                  <a:latin typeface="itf Huwiya Arabic Light"/>
                  <a:ea typeface="itf Huwiya Arabic Light"/>
                  <a:cs typeface="itf Huwiya Arabic Light"/>
                  <a:sym typeface="itf Huwiya Arabic Light"/>
                </a:defRPr>
              </a:lvl1pPr>
            </a:lstStyle>
            <a:p>
              <a:pPr/>
              <a:r>
                <a:t>2024</a:t>
              </a:r>
            </a:p>
          </p:txBody>
        </p:sp>
        <p:sp>
          <p:nvSpPr>
            <p:cNvPr id="509" name="00%"/>
            <p:cNvSpPr txBox="1"/>
            <p:nvPr/>
          </p:nvSpPr>
          <p:spPr>
            <a:xfrm>
              <a:off x="2747155" y="3678818"/>
              <a:ext cx="565971" cy="593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1600">
                  <a:solidFill>
                    <a:srgbClr val="FFFFFF"/>
                  </a:solidFill>
                  <a:latin typeface="itf Huwiya Arabic Regular"/>
                  <a:ea typeface="itf Huwiya Arabic Regular"/>
                  <a:cs typeface="itf Huwiya Arabic Regular"/>
                  <a:sym typeface="itf Huwiya Arabic Regular"/>
                </a:defRPr>
              </a:lvl1pPr>
            </a:lstStyle>
            <a:p>
              <a:pPr/>
              <a:r>
                <a:t>00%</a:t>
              </a:r>
            </a:p>
          </p:txBody>
        </p:sp>
        <p:sp>
          <p:nvSpPr>
            <p:cNvPr id="510" name="2024"/>
            <p:cNvSpPr txBox="1"/>
            <p:nvPr/>
          </p:nvSpPr>
          <p:spPr>
            <a:xfrm>
              <a:off x="4722514" y="6873769"/>
              <a:ext cx="572001" cy="5539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1400">
                  <a:solidFill>
                    <a:srgbClr val="180744"/>
                  </a:solidFill>
                  <a:latin typeface="itf Huwiya Arabic Light"/>
                  <a:ea typeface="itf Huwiya Arabic Light"/>
                  <a:cs typeface="itf Huwiya Arabic Light"/>
                  <a:sym typeface="itf Huwiya Arabic Light"/>
                </a:defRPr>
              </a:lvl1pPr>
            </a:lstStyle>
            <a:p>
              <a:pPr/>
              <a:r>
                <a:t>2024</a:t>
              </a:r>
            </a:p>
          </p:txBody>
        </p:sp>
        <p:sp>
          <p:nvSpPr>
            <p:cNvPr id="511" name="00%"/>
            <p:cNvSpPr txBox="1"/>
            <p:nvPr/>
          </p:nvSpPr>
          <p:spPr>
            <a:xfrm>
              <a:off x="4725529" y="2766804"/>
              <a:ext cx="565971" cy="593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1600">
                  <a:solidFill>
                    <a:srgbClr val="FFFFFF"/>
                  </a:solidFill>
                  <a:latin typeface="itf Huwiya Arabic Regular"/>
                  <a:ea typeface="itf Huwiya Arabic Regular"/>
                  <a:cs typeface="itf Huwiya Arabic Regular"/>
                  <a:sym typeface="itf Huwiya Arabic Regular"/>
                </a:defRPr>
              </a:lvl1pPr>
            </a:lstStyle>
            <a:p>
              <a:pPr/>
              <a:r>
                <a:t>00%</a:t>
              </a:r>
            </a:p>
          </p:txBody>
        </p:sp>
      </p:grpSp>
      <p:sp>
        <p:nvSpPr>
          <p:cNvPr id="513" name="85%"/>
          <p:cNvSpPr txBox="1"/>
          <p:nvPr/>
        </p:nvSpPr>
        <p:spPr>
          <a:xfrm>
            <a:off x="1016105" y="6596266"/>
            <a:ext cx="210423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8500">
                <a:solidFill>
                  <a:srgbClr val="8CCCED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85%</a:t>
            </a:r>
          </a:p>
        </p:txBody>
      </p:sp>
      <p:sp>
        <p:nvSpPr>
          <p:cNvPr id="514" name="Lorem ipsum dolor sit amet, consectetuer adipiscing elit, sed diam nonummy nibh euismod tincidunt ut laoreet dolore magna aliquam erat volutpat."/>
          <p:cNvSpPr txBox="1"/>
          <p:nvPr/>
        </p:nvSpPr>
        <p:spPr>
          <a:xfrm>
            <a:off x="1028805" y="7962431"/>
            <a:ext cx="3905318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 sit amet, consectetuer adipiscing elit, sed diam nonummy nibh euismod tincidunt ut laoreet dolore magna aliquam erat volutpat.</a:t>
            </a:r>
          </a:p>
        </p:txBody>
      </p:sp>
      <p:sp>
        <p:nvSpPr>
          <p:cNvPr id="515" name="Graph Title"/>
          <p:cNvSpPr txBox="1"/>
          <p:nvPr/>
        </p:nvSpPr>
        <p:spPr>
          <a:xfrm>
            <a:off x="10049617" y="3610456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Graph Title</a:t>
            </a:r>
          </a:p>
        </p:txBody>
      </p:sp>
      <p:sp>
        <p:nvSpPr>
          <p:cNvPr id="516" name="Lorem ipsum dolor"/>
          <p:cNvSpPr txBox="1"/>
          <p:nvPr/>
        </p:nvSpPr>
        <p:spPr>
          <a:xfrm>
            <a:off x="10049617" y="4228372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517" name="Square"/>
          <p:cNvSpPr/>
          <p:nvPr/>
        </p:nvSpPr>
        <p:spPr>
          <a:xfrm>
            <a:off x="10123434" y="9610628"/>
            <a:ext cx="342221" cy="342221"/>
          </a:xfrm>
          <a:prstGeom prst="rect">
            <a:avLst/>
          </a:prstGeom>
          <a:solidFill>
            <a:srgbClr val="7049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8" name="Square"/>
          <p:cNvSpPr/>
          <p:nvPr/>
        </p:nvSpPr>
        <p:spPr>
          <a:xfrm>
            <a:off x="10123434" y="10355168"/>
            <a:ext cx="342221" cy="342221"/>
          </a:xfrm>
          <a:prstGeom prst="rect">
            <a:avLst/>
          </a:prstGeom>
          <a:solidFill>
            <a:srgbClr val="2205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9" name="laoreet"/>
          <p:cNvSpPr txBox="1"/>
          <p:nvPr/>
        </p:nvSpPr>
        <p:spPr>
          <a:xfrm>
            <a:off x="10668985" y="9546788"/>
            <a:ext cx="89306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laoreet</a:t>
            </a:r>
          </a:p>
        </p:txBody>
      </p:sp>
      <p:sp>
        <p:nvSpPr>
          <p:cNvPr id="520" name="Lorem"/>
          <p:cNvSpPr txBox="1"/>
          <p:nvPr/>
        </p:nvSpPr>
        <p:spPr>
          <a:xfrm>
            <a:off x="10668985" y="10291328"/>
            <a:ext cx="8243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grpSp>
        <p:nvGrpSpPr>
          <p:cNvPr id="523" name="Group"/>
          <p:cNvGrpSpPr/>
          <p:nvPr/>
        </p:nvGrpSpPr>
        <p:grpSpPr>
          <a:xfrm>
            <a:off x="2376631" y="-1392560"/>
            <a:ext cx="878502" cy="878503"/>
            <a:chOff x="0" y="0"/>
            <a:chExt cx="878501" cy="878501"/>
          </a:xfrm>
        </p:grpSpPr>
        <p:sp>
          <p:nvSpPr>
            <p:cNvPr id="521" name="Circle"/>
            <p:cNvSpPr/>
            <p:nvPr/>
          </p:nvSpPr>
          <p:spPr>
            <a:xfrm>
              <a:off x="0" y="0"/>
              <a:ext cx="878502" cy="878502"/>
            </a:xfrm>
            <a:prstGeom prst="ellipse">
              <a:avLst/>
            </a:prstGeom>
            <a:solidFill>
              <a:srgbClr val="8CCC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52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00143" y="248107"/>
              <a:ext cx="478216" cy="382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023909" y="5479021"/>
            <a:ext cx="910250" cy="91025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Rectangle"/>
          <p:cNvSpPr/>
          <p:nvPr/>
        </p:nvSpPr>
        <p:spPr>
          <a:xfrm>
            <a:off x="9512383" y="3000856"/>
            <a:ext cx="13843513" cy="8864349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8" name="85%"/>
          <p:cNvSpPr txBox="1"/>
          <p:nvPr/>
        </p:nvSpPr>
        <p:spPr>
          <a:xfrm>
            <a:off x="1016105" y="6596266"/>
            <a:ext cx="210423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8500">
                <a:solidFill>
                  <a:srgbClr val="8CCCED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85%</a:t>
            </a:r>
          </a:p>
        </p:txBody>
      </p:sp>
      <p:sp>
        <p:nvSpPr>
          <p:cNvPr id="529" name="Lorem ipsum dolor sit amet, consectetuer adipiscing elit, sed diam nonummy nibh euismod tincidunt ut laoreet dolore magna aliquam erat volutpat."/>
          <p:cNvSpPr txBox="1"/>
          <p:nvPr/>
        </p:nvSpPr>
        <p:spPr>
          <a:xfrm>
            <a:off x="1028805" y="7962431"/>
            <a:ext cx="3905318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 sit amet, consectetuer adipiscing elit, sed diam nonummy nibh euismod tincidunt ut laoreet dolore magna aliquam erat volutpat.</a:t>
            </a:r>
          </a:p>
        </p:txBody>
      </p:sp>
      <p:sp>
        <p:nvSpPr>
          <p:cNvPr id="530" name="Graph Title"/>
          <p:cNvSpPr txBox="1"/>
          <p:nvPr/>
        </p:nvSpPr>
        <p:spPr>
          <a:xfrm>
            <a:off x="10049617" y="3610456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Graph Title</a:t>
            </a:r>
          </a:p>
        </p:txBody>
      </p:sp>
      <p:sp>
        <p:nvSpPr>
          <p:cNvPr id="531" name="Lorem ipsum dolor"/>
          <p:cNvSpPr txBox="1"/>
          <p:nvPr/>
        </p:nvSpPr>
        <p:spPr>
          <a:xfrm>
            <a:off x="10049617" y="4228372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532" name="Square"/>
          <p:cNvSpPr/>
          <p:nvPr/>
        </p:nvSpPr>
        <p:spPr>
          <a:xfrm>
            <a:off x="10123434" y="9709495"/>
            <a:ext cx="342221" cy="342221"/>
          </a:xfrm>
          <a:prstGeom prst="rect">
            <a:avLst/>
          </a:prstGeom>
          <a:solidFill>
            <a:srgbClr val="7049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3" name="Square"/>
          <p:cNvSpPr/>
          <p:nvPr/>
        </p:nvSpPr>
        <p:spPr>
          <a:xfrm>
            <a:off x="10123434" y="10355168"/>
            <a:ext cx="342221" cy="342221"/>
          </a:xfrm>
          <a:prstGeom prst="rect">
            <a:avLst/>
          </a:prstGeom>
          <a:solidFill>
            <a:srgbClr val="99C9E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4" name="ipsum"/>
          <p:cNvSpPr txBox="1"/>
          <p:nvPr/>
        </p:nvSpPr>
        <p:spPr>
          <a:xfrm>
            <a:off x="10668985" y="9645655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535" name="dolor"/>
          <p:cNvSpPr txBox="1"/>
          <p:nvPr/>
        </p:nvSpPr>
        <p:spPr>
          <a:xfrm>
            <a:off x="10668985" y="10291328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grpSp>
        <p:nvGrpSpPr>
          <p:cNvPr id="542" name="Group"/>
          <p:cNvGrpSpPr/>
          <p:nvPr/>
        </p:nvGrpSpPr>
        <p:grpSpPr>
          <a:xfrm>
            <a:off x="14086191" y="4657575"/>
            <a:ext cx="8079850" cy="6043165"/>
            <a:chOff x="0" y="0"/>
            <a:chExt cx="8079849" cy="6043163"/>
          </a:xfrm>
        </p:grpSpPr>
        <p:sp>
          <p:nvSpPr>
            <p:cNvPr id="536" name="Circle"/>
            <p:cNvSpPr/>
            <p:nvPr/>
          </p:nvSpPr>
          <p:spPr>
            <a:xfrm>
              <a:off x="2955122" y="0"/>
              <a:ext cx="5124728" cy="5124727"/>
            </a:xfrm>
            <a:prstGeom prst="ellipse">
              <a:avLst/>
            </a:prstGeom>
            <a:solidFill>
              <a:srgbClr val="2903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37" name="Circle"/>
            <p:cNvSpPr/>
            <p:nvPr/>
          </p:nvSpPr>
          <p:spPr>
            <a:xfrm>
              <a:off x="5186447" y="3582210"/>
              <a:ext cx="2460955" cy="2460954"/>
            </a:xfrm>
            <a:prstGeom prst="ellipse">
              <a:avLst/>
            </a:prstGeom>
            <a:solidFill>
              <a:srgbClr val="99C9E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99C9E9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38" name="Circle"/>
            <p:cNvSpPr/>
            <p:nvPr/>
          </p:nvSpPr>
          <p:spPr>
            <a:xfrm>
              <a:off x="0" y="256587"/>
              <a:ext cx="3629455" cy="3629456"/>
            </a:xfrm>
            <a:prstGeom prst="ellipse">
              <a:avLst/>
            </a:prstGeom>
            <a:solidFill>
              <a:srgbClr val="7747F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39" name="45%"/>
            <p:cNvSpPr txBox="1"/>
            <p:nvPr/>
          </p:nvSpPr>
          <p:spPr>
            <a:xfrm>
              <a:off x="4201695" y="1787131"/>
              <a:ext cx="2631583" cy="15504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8500">
                  <a:solidFill>
                    <a:srgbClr val="FFFFFF"/>
                  </a:solidFill>
                  <a:latin typeface="itf Huwiya Arabic Bold"/>
                  <a:ea typeface="itf Huwiya Arabic Bold"/>
                  <a:cs typeface="itf Huwiya Arabic Bold"/>
                  <a:sym typeface="itf Huwiya Arabic Bold"/>
                </a:defRPr>
              </a:lvl1pPr>
            </a:lstStyle>
            <a:p>
              <a:pPr/>
              <a:r>
                <a:t>45%</a:t>
              </a:r>
            </a:p>
          </p:txBody>
        </p:sp>
        <p:sp>
          <p:nvSpPr>
            <p:cNvPr id="540" name="35%"/>
            <p:cNvSpPr txBox="1"/>
            <p:nvPr/>
          </p:nvSpPr>
          <p:spPr>
            <a:xfrm>
              <a:off x="917437" y="1630430"/>
              <a:ext cx="1794581" cy="830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5900">
                  <a:solidFill>
                    <a:srgbClr val="FFFFFF"/>
                  </a:solidFill>
                  <a:latin typeface="itf Huwiya Arabic Bold"/>
                  <a:ea typeface="itf Huwiya Arabic Bold"/>
                  <a:cs typeface="itf Huwiya Arabic Bold"/>
                  <a:sym typeface="itf Huwiya Arabic Bold"/>
                </a:defRPr>
              </a:lvl1pPr>
            </a:lstStyle>
            <a:p>
              <a:pPr/>
              <a:r>
                <a:t>35%</a:t>
              </a:r>
            </a:p>
          </p:txBody>
        </p:sp>
        <p:sp>
          <p:nvSpPr>
            <p:cNvPr id="541" name="20%"/>
            <p:cNvSpPr txBox="1"/>
            <p:nvPr/>
          </p:nvSpPr>
          <p:spPr>
            <a:xfrm>
              <a:off x="5720736" y="4476829"/>
              <a:ext cx="1451173" cy="671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5200">
                  <a:solidFill>
                    <a:srgbClr val="FFFFFF"/>
                  </a:solidFill>
                  <a:latin typeface="itf Huwiya Arabic Bold"/>
                  <a:ea typeface="itf Huwiya Arabic Bold"/>
                  <a:cs typeface="itf Huwiya Arabic Bold"/>
                  <a:sym typeface="itf Huwiya Arabic Bold"/>
                </a:defRPr>
              </a:lvl1pPr>
            </a:lstStyle>
            <a:p>
              <a:pPr/>
              <a:r>
                <a:t>20%</a:t>
              </a:r>
            </a:p>
          </p:txBody>
        </p:sp>
      </p:grpSp>
      <p:sp>
        <p:nvSpPr>
          <p:cNvPr id="543" name="Square"/>
          <p:cNvSpPr/>
          <p:nvPr/>
        </p:nvSpPr>
        <p:spPr>
          <a:xfrm>
            <a:off x="10123434" y="8999982"/>
            <a:ext cx="342221" cy="342221"/>
          </a:xfrm>
          <a:prstGeom prst="rect">
            <a:avLst/>
          </a:prstGeom>
          <a:solidFill>
            <a:srgbClr val="2205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4" name="Lorem"/>
          <p:cNvSpPr txBox="1"/>
          <p:nvPr/>
        </p:nvSpPr>
        <p:spPr>
          <a:xfrm>
            <a:off x="10668985" y="8936142"/>
            <a:ext cx="8243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pic>
        <p:nvPicPr>
          <p:cNvPr id="5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23909" y="5479021"/>
            <a:ext cx="910250" cy="910251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Rectangle"/>
          <p:cNvSpPr/>
          <p:nvPr/>
        </p:nvSpPr>
        <p:spPr>
          <a:xfrm>
            <a:off x="7430972" y="2391256"/>
            <a:ext cx="15924924" cy="9473949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9" name="85%"/>
          <p:cNvSpPr txBox="1"/>
          <p:nvPr/>
        </p:nvSpPr>
        <p:spPr>
          <a:xfrm>
            <a:off x="1016105" y="6596266"/>
            <a:ext cx="210423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8500">
                <a:solidFill>
                  <a:srgbClr val="8CCCED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85%</a:t>
            </a:r>
          </a:p>
        </p:txBody>
      </p:sp>
      <p:sp>
        <p:nvSpPr>
          <p:cNvPr id="550" name="Lorem ipsum dolor sit amet, consectetuer adipiscing elit, sed diam nonummy nibh euismod tincidunt ut laoreet dolore magna aliquam erat volutpat."/>
          <p:cNvSpPr txBox="1"/>
          <p:nvPr/>
        </p:nvSpPr>
        <p:spPr>
          <a:xfrm>
            <a:off x="1028805" y="7962431"/>
            <a:ext cx="3905318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 sit amet, consectetuer adipiscing elit, sed diam nonummy nibh euismod tincidunt ut laoreet dolore magna aliquam erat volutpat.</a:t>
            </a:r>
          </a:p>
        </p:txBody>
      </p:sp>
      <p:sp>
        <p:nvSpPr>
          <p:cNvPr id="551" name="Graph Title"/>
          <p:cNvSpPr txBox="1"/>
          <p:nvPr/>
        </p:nvSpPr>
        <p:spPr>
          <a:xfrm>
            <a:off x="8017617" y="3102456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Graph Title</a:t>
            </a:r>
          </a:p>
        </p:txBody>
      </p:sp>
      <p:sp>
        <p:nvSpPr>
          <p:cNvPr id="552" name="Lorem ipsum dolor"/>
          <p:cNvSpPr txBox="1"/>
          <p:nvPr/>
        </p:nvSpPr>
        <p:spPr>
          <a:xfrm>
            <a:off x="8017617" y="3720372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Lorem ipsum dolor</a:t>
            </a:r>
          </a:p>
        </p:txBody>
      </p:sp>
      <p:pic>
        <p:nvPicPr>
          <p:cNvPr id="5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23909" y="5479021"/>
            <a:ext cx="910250" cy="91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0246" y="4705787"/>
            <a:ext cx="8560219" cy="5498227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Lorem"/>
          <p:cNvSpPr txBox="1"/>
          <p:nvPr/>
        </p:nvSpPr>
        <p:spPr>
          <a:xfrm>
            <a:off x="13518269" y="10318755"/>
            <a:ext cx="8243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556" name="ipsum"/>
          <p:cNvSpPr txBox="1"/>
          <p:nvPr/>
        </p:nvSpPr>
        <p:spPr>
          <a:xfrm>
            <a:off x="14478985" y="10318755"/>
            <a:ext cx="8060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557" name="dolor"/>
          <p:cNvSpPr txBox="1"/>
          <p:nvPr/>
        </p:nvSpPr>
        <p:spPr>
          <a:xfrm>
            <a:off x="15456885" y="10318755"/>
            <a:ext cx="6773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558" name="Lorem"/>
          <p:cNvSpPr txBox="1"/>
          <p:nvPr/>
        </p:nvSpPr>
        <p:spPr>
          <a:xfrm>
            <a:off x="16306102" y="10318755"/>
            <a:ext cx="8243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559" name="ipsum"/>
          <p:cNvSpPr txBox="1"/>
          <p:nvPr/>
        </p:nvSpPr>
        <p:spPr>
          <a:xfrm>
            <a:off x="17266818" y="10318755"/>
            <a:ext cx="8060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560" name="dolor"/>
          <p:cNvSpPr txBox="1"/>
          <p:nvPr/>
        </p:nvSpPr>
        <p:spPr>
          <a:xfrm>
            <a:off x="18244718" y="10318755"/>
            <a:ext cx="6773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561" name="Lorem"/>
          <p:cNvSpPr txBox="1"/>
          <p:nvPr/>
        </p:nvSpPr>
        <p:spPr>
          <a:xfrm>
            <a:off x="19068535" y="10318755"/>
            <a:ext cx="8243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562" name="ipsum"/>
          <p:cNvSpPr txBox="1"/>
          <p:nvPr/>
        </p:nvSpPr>
        <p:spPr>
          <a:xfrm>
            <a:off x="20029251" y="10318755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563" name="dolor"/>
          <p:cNvSpPr txBox="1"/>
          <p:nvPr/>
        </p:nvSpPr>
        <p:spPr>
          <a:xfrm>
            <a:off x="21007151" y="10318755"/>
            <a:ext cx="6773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564" name="Lorem"/>
          <p:cNvSpPr txBox="1"/>
          <p:nvPr/>
        </p:nvSpPr>
        <p:spPr>
          <a:xfrm>
            <a:off x="21830968" y="10318755"/>
            <a:ext cx="8243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565" name="Square"/>
          <p:cNvSpPr/>
          <p:nvPr/>
        </p:nvSpPr>
        <p:spPr>
          <a:xfrm>
            <a:off x="10631434" y="9761443"/>
            <a:ext cx="342221" cy="342221"/>
          </a:xfrm>
          <a:prstGeom prst="rect">
            <a:avLst/>
          </a:prstGeom>
          <a:solidFill>
            <a:srgbClr val="F6C8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6" name="Square"/>
          <p:cNvSpPr/>
          <p:nvPr/>
        </p:nvSpPr>
        <p:spPr>
          <a:xfrm>
            <a:off x="10631434" y="10407116"/>
            <a:ext cx="342221" cy="342221"/>
          </a:xfrm>
          <a:prstGeom prst="rect">
            <a:avLst/>
          </a:prstGeom>
          <a:solidFill>
            <a:srgbClr val="87C6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7" name="ipsum"/>
          <p:cNvSpPr txBox="1"/>
          <p:nvPr/>
        </p:nvSpPr>
        <p:spPr>
          <a:xfrm>
            <a:off x="11176985" y="9697603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568" name="dolor"/>
          <p:cNvSpPr txBox="1"/>
          <p:nvPr/>
        </p:nvSpPr>
        <p:spPr>
          <a:xfrm>
            <a:off x="11176985" y="10343276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569" name="Square"/>
          <p:cNvSpPr/>
          <p:nvPr/>
        </p:nvSpPr>
        <p:spPr>
          <a:xfrm>
            <a:off x="10631434" y="9051930"/>
            <a:ext cx="342221" cy="342221"/>
          </a:xfrm>
          <a:prstGeom prst="rect">
            <a:avLst/>
          </a:prstGeom>
          <a:solidFill>
            <a:srgbClr val="F8D4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0" name="Lorem"/>
          <p:cNvSpPr txBox="1"/>
          <p:nvPr/>
        </p:nvSpPr>
        <p:spPr>
          <a:xfrm>
            <a:off x="11176985" y="8988090"/>
            <a:ext cx="8243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571" name="Square"/>
          <p:cNvSpPr/>
          <p:nvPr/>
        </p:nvSpPr>
        <p:spPr>
          <a:xfrm>
            <a:off x="10631434" y="7696744"/>
            <a:ext cx="342221" cy="342221"/>
          </a:xfrm>
          <a:prstGeom prst="rect">
            <a:avLst/>
          </a:prstGeom>
          <a:solidFill>
            <a:srgbClr val="2205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2" name="Square"/>
          <p:cNvSpPr/>
          <p:nvPr/>
        </p:nvSpPr>
        <p:spPr>
          <a:xfrm>
            <a:off x="10631434" y="8342417"/>
            <a:ext cx="342221" cy="342221"/>
          </a:xfrm>
          <a:prstGeom prst="rect">
            <a:avLst/>
          </a:prstGeom>
          <a:solidFill>
            <a:srgbClr val="C2BD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3" name="ipsum"/>
          <p:cNvSpPr txBox="1"/>
          <p:nvPr/>
        </p:nvSpPr>
        <p:spPr>
          <a:xfrm>
            <a:off x="11176985" y="7632903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574" name="dolor"/>
          <p:cNvSpPr txBox="1"/>
          <p:nvPr/>
        </p:nvSpPr>
        <p:spPr>
          <a:xfrm>
            <a:off x="11176985" y="8278576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575" name="Square"/>
          <p:cNvSpPr/>
          <p:nvPr/>
        </p:nvSpPr>
        <p:spPr>
          <a:xfrm>
            <a:off x="8595917" y="10375196"/>
            <a:ext cx="342221" cy="342221"/>
          </a:xfrm>
          <a:prstGeom prst="rect">
            <a:avLst/>
          </a:prstGeom>
          <a:solidFill>
            <a:srgbClr val="7049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6" name="Lorem"/>
          <p:cNvSpPr txBox="1"/>
          <p:nvPr/>
        </p:nvSpPr>
        <p:spPr>
          <a:xfrm>
            <a:off x="9141468" y="10311356"/>
            <a:ext cx="8243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577" name="Square"/>
          <p:cNvSpPr/>
          <p:nvPr/>
        </p:nvSpPr>
        <p:spPr>
          <a:xfrm>
            <a:off x="8595917" y="9083850"/>
            <a:ext cx="342221" cy="342221"/>
          </a:xfrm>
          <a:prstGeom prst="rect">
            <a:avLst/>
          </a:prstGeom>
          <a:solidFill>
            <a:srgbClr val="D6DBE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8" name="Square"/>
          <p:cNvSpPr/>
          <p:nvPr/>
        </p:nvSpPr>
        <p:spPr>
          <a:xfrm>
            <a:off x="8595917" y="9729523"/>
            <a:ext cx="342221" cy="342221"/>
          </a:xfrm>
          <a:prstGeom prst="rect">
            <a:avLst/>
          </a:prstGeom>
          <a:solidFill>
            <a:srgbClr val="E65B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9" name="ipsum"/>
          <p:cNvSpPr txBox="1"/>
          <p:nvPr/>
        </p:nvSpPr>
        <p:spPr>
          <a:xfrm>
            <a:off x="9141468" y="9020010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580" name="dolor"/>
          <p:cNvSpPr txBox="1"/>
          <p:nvPr/>
        </p:nvSpPr>
        <p:spPr>
          <a:xfrm>
            <a:off x="9141468" y="9665683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581" name="Square"/>
          <p:cNvSpPr/>
          <p:nvPr/>
        </p:nvSpPr>
        <p:spPr>
          <a:xfrm>
            <a:off x="8595917" y="8374337"/>
            <a:ext cx="342221" cy="342221"/>
          </a:xfrm>
          <a:prstGeom prst="rect">
            <a:avLst/>
          </a:prstGeom>
          <a:solidFill>
            <a:srgbClr val="FCF1D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82" name="Lorem"/>
          <p:cNvSpPr txBox="1"/>
          <p:nvPr/>
        </p:nvSpPr>
        <p:spPr>
          <a:xfrm>
            <a:off x="9141468" y="8310497"/>
            <a:ext cx="8243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583" name="Square"/>
          <p:cNvSpPr/>
          <p:nvPr/>
        </p:nvSpPr>
        <p:spPr>
          <a:xfrm>
            <a:off x="8595917" y="7728664"/>
            <a:ext cx="342221" cy="342221"/>
          </a:xfrm>
          <a:prstGeom prst="rect">
            <a:avLst/>
          </a:prstGeom>
          <a:solidFill>
            <a:srgbClr val="F9DED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84" name="dolor"/>
          <p:cNvSpPr txBox="1"/>
          <p:nvPr/>
        </p:nvSpPr>
        <p:spPr>
          <a:xfrm>
            <a:off x="9141468" y="7664824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585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"/>
          <p:cNvSpPr/>
          <p:nvPr/>
        </p:nvSpPr>
        <p:spPr>
          <a:xfrm>
            <a:off x="1109714" y="2855921"/>
            <a:ext cx="22164572" cy="8624069"/>
          </a:xfrm>
          <a:prstGeom prst="rect">
            <a:avLst/>
          </a:prstGeom>
          <a:solidFill>
            <a:srgbClr val="220559">
              <a:alpha val="2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4" name="Regular"/>
          <p:cNvSpPr txBox="1"/>
          <p:nvPr/>
        </p:nvSpPr>
        <p:spPr>
          <a:xfrm>
            <a:off x="10175640" y="13869570"/>
            <a:ext cx="79730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1600"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Regular</a:t>
            </a:r>
          </a:p>
        </p:txBody>
      </p:sp>
      <p:sp>
        <p:nvSpPr>
          <p:cNvPr id="255" name="Medium"/>
          <p:cNvSpPr txBox="1"/>
          <p:nvPr/>
        </p:nvSpPr>
        <p:spPr>
          <a:xfrm>
            <a:off x="9116996" y="14265876"/>
            <a:ext cx="84378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1600"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Medium</a:t>
            </a:r>
          </a:p>
        </p:txBody>
      </p:sp>
      <p:sp>
        <p:nvSpPr>
          <p:cNvPr id="256" name="Bold"/>
          <p:cNvSpPr txBox="1"/>
          <p:nvPr/>
        </p:nvSpPr>
        <p:spPr>
          <a:xfrm>
            <a:off x="10175640" y="14265876"/>
            <a:ext cx="53898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1600"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Bold</a:t>
            </a:r>
          </a:p>
        </p:txBody>
      </p:sp>
      <p:sp>
        <p:nvSpPr>
          <p:cNvPr id="257" name="Black"/>
          <p:cNvSpPr txBox="1"/>
          <p:nvPr/>
        </p:nvSpPr>
        <p:spPr>
          <a:xfrm>
            <a:off x="11025240" y="14265876"/>
            <a:ext cx="6865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1600">
                <a:latin typeface="itf Huwiya Arabic Black"/>
                <a:ea typeface="itf Huwiya Arabic Black"/>
                <a:cs typeface="itf Huwiya Arabic Black"/>
                <a:sym typeface="itf Huwiya Arabic Black"/>
              </a:defRPr>
            </a:lvl1pPr>
          </a:lstStyle>
          <a:p>
            <a:pPr/>
            <a:r>
              <a:t>Black</a:t>
            </a:r>
          </a:p>
        </p:txBody>
      </p:sp>
      <p:sp>
        <p:nvSpPr>
          <p:cNvPr id="258" name="How to show and hide the grid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pPr/>
            <a:r>
              <a:t>How to show and hide the grid system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7375" r="0" b="23558"/>
          <a:stretch>
            <a:fillRect/>
          </a:stretch>
        </p:blipFill>
        <p:spPr>
          <a:xfrm>
            <a:off x="13638493" y="9251096"/>
            <a:ext cx="8204201" cy="92099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ستظهر نافذة تسمح لك بإضافة الأزرار، وإعادة ترتيبها، وإزالة العناصر، اختر Guides واسحبها إلى الشريط العلوي"/>
          <p:cNvSpPr txBox="1"/>
          <p:nvPr/>
        </p:nvSpPr>
        <p:spPr>
          <a:xfrm>
            <a:off x="6870097" y="8604332"/>
            <a:ext cx="37131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 defTabSz="2438338" rtl="1">
              <a:lnSpc>
                <a:spcPct val="90000"/>
              </a:lnSpc>
              <a:spcBef>
                <a:spcPts val="700"/>
              </a:spcBef>
              <a:defRPr sz="14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  <a:r>
              <a:t>ستظهر نافذة تسمح لك بإضافة الأزرار، وإعادة ترتيبها، وإزالة العناصر، اختر </a:t>
            </a:r>
            <a:r>
              <a:rPr>
                <a:latin typeface="itf Huwiya Arabic Bold"/>
                <a:ea typeface="itf Huwiya Arabic Bold"/>
                <a:cs typeface="itf Huwiya Arabic Bold"/>
                <a:sym typeface="itf Huwiya Arabic Bold"/>
              </a:rPr>
              <a:t>Guides</a:t>
            </a:r>
            <a:r>
              <a:t> واسحبها إلى الشريط العلوي </a:t>
            </a:r>
          </a:p>
        </p:txBody>
      </p:sp>
      <p:sp>
        <p:nvSpPr>
          <p:cNvPr id="261" name="A window will appear allowing you to add, rearrange, and remove buttons. Select “Guides” and drag it to the top bar."/>
          <p:cNvSpPr txBox="1"/>
          <p:nvPr/>
        </p:nvSpPr>
        <p:spPr>
          <a:xfrm>
            <a:off x="2840667" y="8604332"/>
            <a:ext cx="371318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lnSpc>
                <a:spcPct val="90000"/>
              </a:lnSpc>
              <a:spcBef>
                <a:spcPts val="700"/>
              </a:spcBef>
              <a:defRPr sz="14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  <a:r>
              <a:t>A window will appear allowing you to add, rearrange, and remove buttons. Select “</a:t>
            </a:r>
            <a:r>
              <a:rPr>
                <a:latin typeface="itf Huwiya Arabic Bold"/>
                <a:ea typeface="itf Huwiya Arabic Bold"/>
                <a:cs typeface="itf Huwiya Arabic Bold"/>
                <a:sym typeface="itf Huwiya Arabic Bold"/>
              </a:rPr>
              <a:t>Guides</a:t>
            </a:r>
            <a:r>
              <a:t>” and drag it to the top bar.</a:t>
            </a:r>
          </a:p>
        </p:txBody>
      </p:sp>
      <p:grpSp>
        <p:nvGrpSpPr>
          <p:cNvPr id="264" name="Group"/>
          <p:cNvGrpSpPr/>
          <p:nvPr/>
        </p:nvGrpSpPr>
        <p:grpSpPr>
          <a:xfrm>
            <a:off x="2810198" y="4230633"/>
            <a:ext cx="7793592" cy="4280526"/>
            <a:chOff x="0" y="0"/>
            <a:chExt cx="7793590" cy="4280525"/>
          </a:xfrm>
        </p:grpSpPr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42" t="0" r="3139" b="4016"/>
            <a:stretch>
              <a:fillRect/>
            </a:stretch>
          </p:blipFill>
          <p:spPr>
            <a:xfrm>
              <a:off x="0" y="0"/>
              <a:ext cx="7793591" cy="4280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Rectangle"/>
            <p:cNvSpPr/>
            <p:nvPr/>
          </p:nvSpPr>
          <p:spPr>
            <a:xfrm>
              <a:off x="4617608" y="2123394"/>
              <a:ext cx="673863" cy="292645"/>
            </a:xfrm>
            <a:prstGeom prst="rect">
              <a:avLst/>
            </a:prstGeom>
            <a:noFill/>
            <a:ln w="12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65" name="الان يمكنك استخدام الاختصار لإخفاء وإظهار  النظام الشبكي"/>
          <p:cNvSpPr txBox="1"/>
          <p:nvPr/>
        </p:nvSpPr>
        <p:spPr>
          <a:xfrm>
            <a:off x="18051096" y="10582597"/>
            <a:ext cx="37131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just" defTabSz="2438338" rtl="1">
              <a:lnSpc>
                <a:spcPct val="90000"/>
              </a:lnSpc>
              <a:spcBef>
                <a:spcPts val="700"/>
              </a:spcBef>
              <a:defRPr sz="14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الان يمكنك استخدام الاختصار لإخفاء وإظهار  النظام الشبكي</a:t>
            </a:r>
          </a:p>
        </p:txBody>
      </p:sp>
      <p:sp>
        <p:nvSpPr>
          <p:cNvPr id="266" name="You can now use the shortcut to show or hide the grid system."/>
          <p:cNvSpPr txBox="1"/>
          <p:nvPr/>
        </p:nvSpPr>
        <p:spPr>
          <a:xfrm>
            <a:off x="13707468" y="10576739"/>
            <a:ext cx="37131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338">
              <a:lnSpc>
                <a:spcPct val="90000"/>
              </a:lnSpc>
              <a:spcBef>
                <a:spcPts val="700"/>
              </a:spcBef>
              <a:defRPr sz="14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You can now use the shortcut to show or hide the grid system.</a:t>
            </a:r>
          </a:p>
        </p:txBody>
      </p:sp>
      <p:sp>
        <p:nvSpPr>
          <p:cNvPr id="267" name="Rectangle"/>
          <p:cNvSpPr/>
          <p:nvPr/>
        </p:nvSpPr>
        <p:spPr>
          <a:xfrm>
            <a:off x="20000194" y="9618076"/>
            <a:ext cx="988522" cy="495301"/>
          </a:xfrm>
          <a:prstGeom prst="rect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90400" y="5533694"/>
            <a:ext cx="203200" cy="29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17629" b="0"/>
          <a:stretch>
            <a:fillRect/>
          </a:stretch>
        </p:blipFill>
        <p:spPr>
          <a:xfrm>
            <a:off x="13391438" y="5017649"/>
            <a:ext cx="8698347" cy="22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Rectangle"/>
          <p:cNvSpPr/>
          <p:nvPr/>
        </p:nvSpPr>
        <p:spPr>
          <a:xfrm>
            <a:off x="14238676" y="5191842"/>
            <a:ext cx="564045" cy="317501"/>
          </a:xfrm>
          <a:prstGeom prst="rect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1" name="Rectangle"/>
          <p:cNvSpPr/>
          <p:nvPr/>
        </p:nvSpPr>
        <p:spPr>
          <a:xfrm>
            <a:off x="14585325" y="6819976"/>
            <a:ext cx="1957477" cy="292646"/>
          </a:xfrm>
          <a:prstGeom prst="rect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137310">
            <a:off x="14172206" y="5468456"/>
            <a:ext cx="428922" cy="428927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انقر بزر الماوس الأيمن في أي مكان فارغ على الشريط العلوي، ثم اختر &quot;تخصيص شريط الأدوات”"/>
          <p:cNvSpPr txBox="1"/>
          <p:nvPr/>
        </p:nvSpPr>
        <p:spPr>
          <a:xfrm>
            <a:off x="17262550" y="6514145"/>
            <a:ext cx="371319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 defTabSz="2438338" rtl="1">
              <a:lnSpc>
                <a:spcPct val="90000"/>
              </a:lnSpc>
              <a:spcBef>
                <a:spcPts val="700"/>
              </a:spcBef>
              <a:defRPr sz="14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  <a:r>
              <a:rPr>
                <a:latin typeface="itf Huwiya Arabic Bold"/>
                <a:ea typeface="itf Huwiya Arabic Bold"/>
                <a:cs typeface="itf Huwiya Arabic Bold"/>
                <a:sym typeface="itf Huwiya Arabic Bold"/>
              </a:rPr>
              <a:t>انقر بزر الماوس الأيمن</a:t>
            </a:r>
            <a:r>
              <a:t> في أي مكان فارغ على الشريط العلوي، ثم اختر "تخصيص شريط الأدوات”</a:t>
            </a:r>
          </a:p>
        </p:txBody>
      </p:sp>
      <p:sp>
        <p:nvSpPr>
          <p:cNvPr id="274" name="Right-click on any empty area in the top toolbar, then select “Customize Toolbar”."/>
          <p:cNvSpPr txBox="1"/>
          <p:nvPr/>
        </p:nvSpPr>
        <p:spPr>
          <a:xfrm>
            <a:off x="17262550" y="7216143"/>
            <a:ext cx="371319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lnSpc>
                <a:spcPct val="90000"/>
              </a:lnSpc>
              <a:spcBef>
                <a:spcPts val="700"/>
              </a:spcBef>
              <a:defRPr sz="14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pPr>
            <a:r>
              <a:rPr>
                <a:latin typeface="itf Huwiya Arabic Bold"/>
                <a:ea typeface="itf Huwiya Arabic Bold"/>
                <a:cs typeface="itf Huwiya Arabic Bold"/>
                <a:sym typeface="itf Huwiya Arabic Bold"/>
              </a:rPr>
              <a:t>Right-click</a:t>
            </a:r>
            <a:r>
              <a:t> on any empty area in the top toolbar, then select “Customize Toolbar”.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Rectangle"/>
          <p:cNvSpPr/>
          <p:nvPr/>
        </p:nvSpPr>
        <p:spPr>
          <a:xfrm>
            <a:off x="9512383" y="3000856"/>
            <a:ext cx="13843513" cy="8864349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88" name="85%"/>
          <p:cNvSpPr txBox="1"/>
          <p:nvPr/>
        </p:nvSpPr>
        <p:spPr>
          <a:xfrm>
            <a:off x="1016105" y="6596266"/>
            <a:ext cx="210423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8500">
                <a:solidFill>
                  <a:srgbClr val="8CCCED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85%</a:t>
            </a:r>
          </a:p>
        </p:txBody>
      </p:sp>
      <p:sp>
        <p:nvSpPr>
          <p:cNvPr id="589" name="Lorem ipsum dolor sit amet, consectetuer adipiscing elit, sed diam nonummy nibh euismod tincidunt ut laoreet dolore magna aliquam erat volutpat."/>
          <p:cNvSpPr txBox="1"/>
          <p:nvPr/>
        </p:nvSpPr>
        <p:spPr>
          <a:xfrm>
            <a:off x="1028805" y="7962431"/>
            <a:ext cx="3905318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 sit amet, consectetuer adipiscing elit, sed diam nonummy nibh euismod tincidunt ut laoreet dolore magna aliquam erat volutpat.</a:t>
            </a:r>
          </a:p>
        </p:txBody>
      </p:sp>
      <p:sp>
        <p:nvSpPr>
          <p:cNvPr id="590" name="Graph Title"/>
          <p:cNvSpPr txBox="1"/>
          <p:nvPr/>
        </p:nvSpPr>
        <p:spPr>
          <a:xfrm>
            <a:off x="10049617" y="3610456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Graph Title</a:t>
            </a:r>
          </a:p>
        </p:txBody>
      </p:sp>
      <p:sp>
        <p:nvSpPr>
          <p:cNvPr id="591" name="Lorem ipsum dolor"/>
          <p:cNvSpPr txBox="1"/>
          <p:nvPr/>
        </p:nvSpPr>
        <p:spPr>
          <a:xfrm>
            <a:off x="10049617" y="4228372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592" name="Square"/>
          <p:cNvSpPr/>
          <p:nvPr/>
        </p:nvSpPr>
        <p:spPr>
          <a:xfrm>
            <a:off x="10123434" y="9709495"/>
            <a:ext cx="342221" cy="342221"/>
          </a:xfrm>
          <a:prstGeom prst="rect">
            <a:avLst/>
          </a:prstGeom>
          <a:solidFill>
            <a:srgbClr val="7049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93" name="Square"/>
          <p:cNvSpPr/>
          <p:nvPr/>
        </p:nvSpPr>
        <p:spPr>
          <a:xfrm>
            <a:off x="10123434" y="10355168"/>
            <a:ext cx="342221" cy="342221"/>
          </a:xfrm>
          <a:prstGeom prst="rect">
            <a:avLst/>
          </a:prstGeom>
          <a:solidFill>
            <a:srgbClr val="99C9E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94" name="ipsum"/>
          <p:cNvSpPr txBox="1"/>
          <p:nvPr/>
        </p:nvSpPr>
        <p:spPr>
          <a:xfrm>
            <a:off x="10668985" y="9645655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595" name="dolor"/>
          <p:cNvSpPr txBox="1"/>
          <p:nvPr/>
        </p:nvSpPr>
        <p:spPr>
          <a:xfrm>
            <a:off x="10668985" y="10291328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596" name="Square"/>
          <p:cNvSpPr/>
          <p:nvPr/>
        </p:nvSpPr>
        <p:spPr>
          <a:xfrm>
            <a:off x="10123434" y="8999982"/>
            <a:ext cx="342221" cy="342221"/>
          </a:xfrm>
          <a:prstGeom prst="rect">
            <a:avLst/>
          </a:prstGeom>
          <a:solidFill>
            <a:srgbClr val="2205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97" name="Lorem"/>
          <p:cNvSpPr txBox="1"/>
          <p:nvPr/>
        </p:nvSpPr>
        <p:spPr>
          <a:xfrm>
            <a:off x="10668985" y="8936142"/>
            <a:ext cx="8243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graphicFrame>
        <p:nvGraphicFramePr>
          <p:cNvPr id="598" name="2D Pie Chart"/>
          <p:cNvGraphicFramePr/>
          <p:nvPr/>
        </p:nvGraphicFramePr>
        <p:xfrm>
          <a:off x="14842252" y="3572230"/>
          <a:ext cx="7721601" cy="77216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pic>
        <p:nvPicPr>
          <p:cNvPr id="59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023909" y="5479021"/>
            <a:ext cx="910250" cy="910251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Rectangle"/>
          <p:cNvSpPr/>
          <p:nvPr/>
        </p:nvSpPr>
        <p:spPr>
          <a:xfrm>
            <a:off x="9512383" y="3000856"/>
            <a:ext cx="13843513" cy="8864349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3" name="85%"/>
          <p:cNvSpPr txBox="1"/>
          <p:nvPr/>
        </p:nvSpPr>
        <p:spPr>
          <a:xfrm>
            <a:off x="1016105" y="6596266"/>
            <a:ext cx="210423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8500">
                <a:solidFill>
                  <a:srgbClr val="8CCCED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85%</a:t>
            </a:r>
          </a:p>
        </p:txBody>
      </p:sp>
      <p:sp>
        <p:nvSpPr>
          <p:cNvPr id="604" name="Lorem ipsum dolor sit amet, consectetuer adipiscing elit, sed diam nonummy nibh euismod tincidunt ut laoreet dolore magna aliquam erat volutpat."/>
          <p:cNvSpPr txBox="1"/>
          <p:nvPr/>
        </p:nvSpPr>
        <p:spPr>
          <a:xfrm>
            <a:off x="1028805" y="7962431"/>
            <a:ext cx="3905318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 sit amet, consectetuer adipiscing elit, sed diam nonummy nibh euismod tincidunt ut laoreet dolore magna aliquam erat volutpat.</a:t>
            </a:r>
          </a:p>
        </p:txBody>
      </p:sp>
      <p:sp>
        <p:nvSpPr>
          <p:cNvPr id="605" name="Graph Title"/>
          <p:cNvSpPr txBox="1"/>
          <p:nvPr/>
        </p:nvSpPr>
        <p:spPr>
          <a:xfrm>
            <a:off x="10049617" y="3610456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Graph Title</a:t>
            </a:r>
          </a:p>
        </p:txBody>
      </p:sp>
      <p:sp>
        <p:nvSpPr>
          <p:cNvPr id="606" name="Lorem ipsum dolor"/>
          <p:cNvSpPr txBox="1"/>
          <p:nvPr/>
        </p:nvSpPr>
        <p:spPr>
          <a:xfrm>
            <a:off x="10049617" y="4228372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607" name="Square"/>
          <p:cNvSpPr/>
          <p:nvPr/>
        </p:nvSpPr>
        <p:spPr>
          <a:xfrm>
            <a:off x="10123434" y="9709495"/>
            <a:ext cx="342221" cy="342221"/>
          </a:xfrm>
          <a:prstGeom prst="rect">
            <a:avLst/>
          </a:prstGeom>
          <a:solidFill>
            <a:srgbClr val="7049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8" name="Square"/>
          <p:cNvSpPr/>
          <p:nvPr/>
        </p:nvSpPr>
        <p:spPr>
          <a:xfrm>
            <a:off x="10123434" y="10355168"/>
            <a:ext cx="342221" cy="342221"/>
          </a:xfrm>
          <a:prstGeom prst="rect">
            <a:avLst/>
          </a:prstGeom>
          <a:solidFill>
            <a:srgbClr val="99C9E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9" name="ipsum"/>
          <p:cNvSpPr txBox="1"/>
          <p:nvPr/>
        </p:nvSpPr>
        <p:spPr>
          <a:xfrm>
            <a:off x="10668985" y="9645655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610" name="dolor"/>
          <p:cNvSpPr txBox="1"/>
          <p:nvPr/>
        </p:nvSpPr>
        <p:spPr>
          <a:xfrm>
            <a:off x="10668985" y="10291328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611" name="Square"/>
          <p:cNvSpPr/>
          <p:nvPr/>
        </p:nvSpPr>
        <p:spPr>
          <a:xfrm>
            <a:off x="10123434" y="8999982"/>
            <a:ext cx="342221" cy="342221"/>
          </a:xfrm>
          <a:prstGeom prst="rect">
            <a:avLst/>
          </a:prstGeom>
          <a:solidFill>
            <a:srgbClr val="2205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2" name="Lorem"/>
          <p:cNvSpPr txBox="1"/>
          <p:nvPr/>
        </p:nvSpPr>
        <p:spPr>
          <a:xfrm>
            <a:off x="10668985" y="8936142"/>
            <a:ext cx="8243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graphicFrame>
        <p:nvGraphicFramePr>
          <p:cNvPr id="613" name="2D Donut Chart"/>
          <p:cNvGraphicFramePr/>
          <p:nvPr/>
        </p:nvGraphicFramePr>
        <p:xfrm>
          <a:off x="14842252" y="3572230"/>
          <a:ext cx="7721601" cy="77216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pic>
        <p:nvPicPr>
          <p:cNvPr id="61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023909" y="5479021"/>
            <a:ext cx="910250" cy="910251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Rectangle"/>
          <p:cNvSpPr/>
          <p:nvPr/>
        </p:nvSpPr>
        <p:spPr>
          <a:xfrm>
            <a:off x="7670361" y="3000856"/>
            <a:ext cx="15685535" cy="8864349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8" name="85%"/>
          <p:cNvSpPr txBox="1"/>
          <p:nvPr/>
        </p:nvSpPr>
        <p:spPr>
          <a:xfrm>
            <a:off x="1016105" y="6596266"/>
            <a:ext cx="210423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8500">
                <a:solidFill>
                  <a:srgbClr val="8CCCED"/>
                </a:solidFill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85%</a:t>
            </a:r>
          </a:p>
        </p:txBody>
      </p:sp>
      <p:sp>
        <p:nvSpPr>
          <p:cNvPr id="619" name="Lorem ipsum dolor sit amet, consectetuer adipiscing elit, sed diam nonummy nibh euismod tincidunt ut laoreet dolore magna aliquam erat volutpat."/>
          <p:cNvSpPr txBox="1"/>
          <p:nvPr/>
        </p:nvSpPr>
        <p:spPr>
          <a:xfrm>
            <a:off x="1028805" y="7962431"/>
            <a:ext cx="3905318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pPr>
            <a:r>
              <a:rPr>
                <a:latin typeface="itf Huwiya Arabic Medium"/>
                <a:ea typeface="itf Huwiya Arabic Medium"/>
                <a:cs typeface="itf Huwiya Arabic Medium"/>
                <a:sym typeface="itf Huwiya Arabic Medium"/>
              </a:rPr>
              <a:t>Lorem ipsum dolo</a:t>
            </a:r>
            <a:r>
              <a:t>r sit amet, consectetuer adipiscing elit, sed diam nonummy nibh euismod tincidunt ut laoreet dolore magna aliquam erat volutpat.</a:t>
            </a:r>
          </a:p>
        </p:txBody>
      </p:sp>
      <p:sp>
        <p:nvSpPr>
          <p:cNvPr id="620" name="Graph Title"/>
          <p:cNvSpPr txBox="1"/>
          <p:nvPr/>
        </p:nvSpPr>
        <p:spPr>
          <a:xfrm>
            <a:off x="8577512" y="3610456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Graph Title</a:t>
            </a:r>
          </a:p>
        </p:txBody>
      </p:sp>
      <p:sp>
        <p:nvSpPr>
          <p:cNvPr id="621" name="Lorem ipsum dolor"/>
          <p:cNvSpPr txBox="1"/>
          <p:nvPr/>
        </p:nvSpPr>
        <p:spPr>
          <a:xfrm>
            <a:off x="8577512" y="4228372"/>
            <a:ext cx="79612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32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Lorem ipsum dolor</a:t>
            </a:r>
          </a:p>
        </p:txBody>
      </p:sp>
      <p:graphicFrame>
        <p:nvGraphicFramePr>
          <p:cNvPr id="622" name="2D Donut Chart"/>
          <p:cNvGraphicFramePr/>
          <p:nvPr/>
        </p:nvGraphicFramePr>
        <p:xfrm>
          <a:off x="14842252" y="3572230"/>
          <a:ext cx="7721601" cy="77216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pic>
        <p:nvPicPr>
          <p:cNvPr id="62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023909" y="5479021"/>
            <a:ext cx="910250" cy="910251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Square"/>
          <p:cNvSpPr/>
          <p:nvPr/>
        </p:nvSpPr>
        <p:spPr>
          <a:xfrm>
            <a:off x="10631434" y="9761443"/>
            <a:ext cx="342221" cy="342221"/>
          </a:xfrm>
          <a:prstGeom prst="rect">
            <a:avLst/>
          </a:prstGeom>
          <a:solidFill>
            <a:srgbClr val="F6C8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5" name="Square"/>
          <p:cNvSpPr/>
          <p:nvPr/>
        </p:nvSpPr>
        <p:spPr>
          <a:xfrm>
            <a:off x="10631434" y="10407116"/>
            <a:ext cx="342221" cy="342221"/>
          </a:xfrm>
          <a:prstGeom prst="rect">
            <a:avLst/>
          </a:prstGeom>
          <a:solidFill>
            <a:srgbClr val="87C6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6" name="ipsum"/>
          <p:cNvSpPr txBox="1"/>
          <p:nvPr/>
        </p:nvSpPr>
        <p:spPr>
          <a:xfrm>
            <a:off x="11176985" y="9697603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627" name="dolor"/>
          <p:cNvSpPr txBox="1"/>
          <p:nvPr/>
        </p:nvSpPr>
        <p:spPr>
          <a:xfrm>
            <a:off x="11176985" y="10343276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628" name="Square"/>
          <p:cNvSpPr/>
          <p:nvPr/>
        </p:nvSpPr>
        <p:spPr>
          <a:xfrm>
            <a:off x="10631434" y="9051930"/>
            <a:ext cx="342221" cy="342221"/>
          </a:xfrm>
          <a:prstGeom prst="rect">
            <a:avLst/>
          </a:prstGeom>
          <a:solidFill>
            <a:srgbClr val="F8D4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9" name="Lorem"/>
          <p:cNvSpPr txBox="1"/>
          <p:nvPr/>
        </p:nvSpPr>
        <p:spPr>
          <a:xfrm>
            <a:off x="11176985" y="8988090"/>
            <a:ext cx="8243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630" name="Square"/>
          <p:cNvSpPr/>
          <p:nvPr/>
        </p:nvSpPr>
        <p:spPr>
          <a:xfrm>
            <a:off x="10631434" y="7696744"/>
            <a:ext cx="342221" cy="342221"/>
          </a:xfrm>
          <a:prstGeom prst="rect">
            <a:avLst/>
          </a:prstGeom>
          <a:solidFill>
            <a:srgbClr val="2205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1" name="Square"/>
          <p:cNvSpPr/>
          <p:nvPr/>
        </p:nvSpPr>
        <p:spPr>
          <a:xfrm>
            <a:off x="10631434" y="8342417"/>
            <a:ext cx="342221" cy="342221"/>
          </a:xfrm>
          <a:prstGeom prst="rect">
            <a:avLst/>
          </a:prstGeom>
          <a:solidFill>
            <a:srgbClr val="C2BD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2" name="ipsum"/>
          <p:cNvSpPr txBox="1"/>
          <p:nvPr/>
        </p:nvSpPr>
        <p:spPr>
          <a:xfrm>
            <a:off x="11176985" y="7632903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633" name="dolor"/>
          <p:cNvSpPr txBox="1"/>
          <p:nvPr/>
        </p:nvSpPr>
        <p:spPr>
          <a:xfrm>
            <a:off x="11176985" y="8278576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634" name="Square"/>
          <p:cNvSpPr/>
          <p:nvPr/>
        </p:nvSpPr>
        <p:spPr>
          <a:xfrm>
            <a:off x="8595917" y="10375196"/>
            <a:ext cx="342221" cy="342221"/>
          </a:xfrm>
          <a:prstGeom prst="rect">
            <a:avLst/>
          </a:prstGeom>
          <a:solidFill>
            <a:srgbClr val="7049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5" name="Lorem"/>
          <p:cNvSpPr txBox="1"/>
          <p:nvPr/>
        </p:nvSpPr>
        <p:spPr>
          <a:xfrm>
            <a:off x="9141468" y="10311356"/>
            <a:ext cx="8243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636" name="Square"/>
          <p:cNvSpPr/>
          <p:nvPr/>
        </p:nvSpPr>
        <p:spPr>
          <a:xfrm>
            <a:off x="8595917" y="9083850"/>
            <a:ext cx="342221" cy="342221"/>
          </a:xfrm>
          <a:prstGeom prst="rect">
            <a:avLst/>
          </a:prstGeom>
          <a:solidFill>
            <a:srgbClr val="D6DBE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7" name="Square"/>
          <p:cNvSpPr/>
          <p:nvPr/>
        </p:nvSpPr>
        <p:spPr>
          <a:xfrm>
            <a:off x="8595917" y="9729523"/>
            <a:ext cx="342221" cy="342221"/>
          </a:xfrm>
          <a:prstGeom prst="rect">
            <a:avLst/>
          </a:prstGeom>
          <a:solidFill>
            <a:srgbClr val="E65B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8" name="ipsum"/>
          <p:cNvSpPr txBox="1"/>
          <p:nvPr/>
        </p:nvSpPr>
        <p:spPr>
          <a:xfrm>
            <a:off x="9141468" y="9020010"/>
            <a:ext cx="806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ipsum</a:t>
            </a:r>
          </a:p>
        </p:txBody>
      </p:sp>
      <p:sp>
        <p:nvSpPr>
          <p:cNvPr id="639" name="dolor"/>
          <p:cNvSpPr txBox="1"/>
          <p:nvPr/>
        </p:nvSpPr>
        <p:spPr>
          <a:xfrm>
            <a:off x="9141468" y="9665683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640" name="Square"/>
          <p:cNvSpPr/>
          <p:nvPr/>
        </p:nvSpPr>
        <p:spPr>
          <a:xfrm>
            <a:off x="8595917" y="8374337"/>
            <a:ext cx="342221" cy="342221"/>
          </a:xfrm>
          <a:prstGeom prst="rect">
            <a:avLst/>
          </a:prstGeom>
          <a:solidFill>
            <a:srgbClr val="FCF1D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1" name="Lorem"/>
          <p:cNvSpPr txBox="1"/>
          <p:nvPr/>
        </p:nvSpPr>
        <p:spPr>
          <a:xfrm>
            <a:off x="9141468" y="8310497"/>
            <a:ext cx="8243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Lorem</a:t>
            </a:r>
          </a:p>
        </p:txBody>
      </p:sp>
      <p:sp>
        <p:nvSpPr>
          <p:cNvPr id="642" name="Square"/>
          <p:cNvSpPr/>
          <p:nvPr/>
        </p:nvSpPr>
        <p:spPr>
          <a:xfrm>
            <a:off x="8595917" y="7728664"/>
            <a:ext cx="342221" cy="342221"/>
          </a:xfrm>
          <a:prstGeom prst="rect">
            <a:avLst/>
          </a:prstGeom>
          <a:solidFill>
            <a:srgbClr val="F9DED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99C9E9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3" name="dolor"/>
          <p:cNvSpPr txBox="1"/>
          <p:nvPr/>
        </p:nvSpPr>
        <p:spPr>
          <a:xfrm>
            <a:off x="9141468" y="7664824"/>
            <a:ext cx="6773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700"/>
              </a:spcBef>
              <a:defRPr sz="2100">
                <a:latin typeface="itf Huwiya Arabic Light"/>
                <a:ea typeface="itf Huwiya Arabic Light"/>
                <a:cs typeface="itf Huwiya Arabic Light"/>
                <a:sym typeface="itf Huwiya Arabic Light"/>
              </a:defRPr>
            </a:lvl1pPr>
          </a:lstStyle>
          <a:p>
            <a:pPr/>
            <a:r>
              <a:t>dolor</a:t>
            </a:r>
          </a:p>
        </p:txBody>
      </p:sp>
      <p:sp>
        <p:nvSpPr>
          <p:cNvPr id="644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6" name="جدول 5"/>
          <p:cNvGraphicFramePr/>
          <p:nvPr/>
        </p:nvGraphicFramePr>
        <p:xfrm>
          <a:off x="22372484" y="4113190"/>
          <a:ext cx="20620176" cy="86988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3315878"/>
                <a:gridCol w="3315427"/>
                <a:gridCol w="3311455"/>
                <a:gridCol w="9161948"/>
                <a:gridCol w="1515467"/>
              </a:tblGrid>
              <a:tr h="630111"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2300">
                          <a:solidFill>
                            <a:srgbClr val="220559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Lorem ipsum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2300">
                          <a:solidFill>
                            <a:srgbClr val="220559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Lorem ipsum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2300">
                          <a:solidFill>
                            <a:srgbClr val="220559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Lorem ipsum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algn="l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2500">
                          <a:solidFill>
                            <a:srgbClr val="220559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Lorem ipsum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2500">
                          <a:solidFill>
                            <a:srgbClr val="220559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#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1774586"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24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135,300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3,247,200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algn="l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Lorem ipsum dolor sit amet, consectetuer adipiscing elit, sed nonummy nibh euismod tincidunt ut laoreet doloreaugue duis 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1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2480647"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70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28,000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1,960,000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algn="l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Lorem ipsum dolor sit amet, consectetuer adipiscing elit, sed nonummy nibh euismod tincidunt ut laoreet doloreaugue duis 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2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  <a:tr h="2095948"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2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800,000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1,600,000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algn="l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Light"/>
                          <a:ea typeface="itf Huwiya Arabic Light"/>
                          <a:cs typeface="itf Huwiya Arabic Light"/>
                          <a:sym typeface="itf Huwiya Arabic Light"/>
                        </a:rPr>
                        <a:t>Lorem ipsum dolor sit amet, consectetuer adipiscing elit, sed nonummy nibh euismod tincidunt ut laoreet doloreaugue duis 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0" indent="-635000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700">
                          <a:solidFill>
                            <a:srgbClr val="220559"/>
                          </a:solidFill>
                          <a:latin typeface="itf Huwiya Arabic Bold"/>
                          <a:ea typeface="itf Huwiya Arabic Bold"/>
                          <a:cs typeface="itf Huwiya Arabic Bold"/>
                          <a:sym typeface="itf Huwiya Arabic Bold"/>
                        </a:rPr>
                        <a:t>3</a:t>
                      </a:r>
                    </a:p>
                  </a:txBody>
                  <a:tcPr marL="76200" marR="76200" marT="76200" marB="762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47" name="Lorem ipsum dolor"/>
          <p:cNvSpPr txBox="1"/>
          <p:nvPr/>
        </p:nvSpPr>
        <p:spPr>
          <a:xfrm>
            <a:off x="964541" y="1845154"/>
            <a:ext cx="79612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5200">
                <a:solidFill>
                  <a:srgbClr val="1C064B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648" name="Rectangle"/>
          <p:cNvSpPr/>
          <p:nvPr/>
        </p:nvSpPr>
        <p:spPr>
          <a:xfrm>
            <a:off x="3864097" y="3849118"/>
            <a:ext cx="8721511" cy="7223230"/>
          </a:xfrm>
          <a:prstGeom prst="rect">
            <a:avLst/>
          </a:prstGeom>
          <a:solidFill>
            <a:srgbClr val="220559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hank You"/>
          <p:cNvSpPr txBox="1"/>
          <p:nvPr/>
        </p:nvSpPr>
        <p:spPr>
          <a:xfrm>
            <a:off x="3797682" y="6290482"/>
            <a:ext cx="4762119" cy="302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8600">
                <a:solidFill>
                  <a:srgbClr val="FFFFFF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Thank You</a:t>
            </a:r>
          </a:p>
        </p:txBody>
      </p:sp>
      <p:pic>
        <p:nvPicPr>
          <p:cNvPr id="6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237" y="1126056"/>
            <a:ext cx="2778173" cy="597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trategic Minds"/>
          <p:cNvSpPr txBox="1"/>
          <p:nvPr/>
        </p:nvSpPr>
        <p:spPr>
          <a:xfrm>
            <a:off x="1907689" y="4985496"/>
            <a:ext cx="5734823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72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</a:t>
            </a:r>
          </a:p>
        </p:txBody>
      </p:sp>
      <p:sp>
        <p:nvSpPr>
          <p:cNvPr id="277" name="2025- October"/>
          <p:cNvSpPr txBox="1"/>
          <p:nvPr/>
        </p:nvSpPr>
        <p:spPr>
          <a:xfrm>
            <a:off x="1931242" y="8107568"/>
            <a:ext cx="258318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30000"/>
              </a:lnSpc>
              <a:spcBef>
                <a:spcPts val="4500"/>
              </a:spcBef>
              <a:defRPr sz="3000">
                <a:solidFill>
                  <a:srgbClr val="8CCCE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2025- October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trategic Minds Integrated Impact"/>
          <p:cNvSpPr txBox="1"/>
          <p:nvPr/>
        </p:nvSpPr>
        <p:spPr>
          <a:xfrm>
            <a:off x="1857619" y="4921996"/>
            <a:ext cx="7847648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7200">
                <a:solidFill>
                  <a:srgbClr val="FFFFFF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Strategic Minds Integrated Impact</a:t>
            </a:r>
          </a:p>
        </p:txBody>
      </p:sp>
      <p:sp>
        <p:nvSpPr>
          <p:cNvPr id="280" name="October - 2025"/>
          <p:cNvSpPr txBox="1"/>
          <p:nvPr/>
        </p:nvSpPr>
        <p:spPr>
          <a:xfrm>
            <a:off x="1856471" y="8107568"/>
            <a:ext cx="265795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8" rtl="1">
              <a:lnSpc>
                <a:spcPct val="130000"/>
              </a:lnSpc>
              <a:spcBef>
                <a:spcPts val="4500"/>
              </a:spcBef>
              <a:defRPr sz="3000">
                <a:solidFill>
                  <a:srgbClr val="8CCCE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lvl1pPr>
          </a:lstStyle>
          <a:p>
            <a:pPr/>
            <a:r>
              <a:t>October - 2025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16200987" y="11736351"/>
            <a:ext cx="6276480" cy="842374"/>
            <a:chOff x="0" y="0"/>
            <a:chExt cx="6276478" cy="842373"/>
          </a:xfrm>
        </p:grpSpPr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63995" y="75737"/>
              <a:ext cx="3212484" cy="690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92420" cy="842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Line"/>
            <p:cNvSpPr/>
            <p:nvPr/>
          </p:nvSpPr>
          <p:spPr>
            <a:xfrm flipV="1">
              <a:off x="2828437" y="60224"/>
              <a:ext cx="1" cy="72192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Lorem ipsum"/>
          <p:cNvSpPr txBox="1"/>
          <p:nvPr/>
        </p:nvSpPr>
        <p:spPr>
          <a:xfrm>
            <a:off x="1826747" y="7518233"/>
            <a:ext cx="6656471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 rtl="1">
              <a:lnSpc>
                <a:spcPct val="90000"/>
              </a:lnSpc>
              <a:spcBef>
                <a:spcPts val="0"/>
              </a:spcBef>
              <a:defRPr sz="8400">
                <a:solidFill>
                  <a:srgbClr val="FFFFFF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287" name="01"/>
          <p:cNvSpPr txBox="1"/>
          <p:nvPr/>
        </p:nvSpPr>
        <p:spPr>
          <a:xfrm>
            <a:off x="1826747" y="5273912"/>
            <a:ext cx="544726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13800">
                <a:solidFill>
                  <a:srgbClr val="8CCCED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Lorem ipsum"/>
          <p:cNvSpPr txBox="1"/>
          <p:nvPr/>
        </p:nvSpPr>
        <p:spPr>
          <a:xfrm>
            <a:off x="1892682" y="7518233"/>
            <a:ext cx="6656472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8400">
                <a:solidFill>
                  <a:srgbClr val="220559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290" name="01"/>
          <p:cNvSpPr txBox="1"/>
          <p:nvPr/>
        </p:nvSpPr>
        <p:spPr>
          <a:xfrm>
            <a:off x="1892682" y="5273912"/>
            <a:ext cx="544726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13800">
                <a:solidFill>
                  <a:srgbClr val="220559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291" name="Lorem ipsum…"/>
          <p:cNvSpPr txBox="1"/>
          <p:nvPr/>
        </p:nvSpPr>
        <p:spPr>
          <a:xfrm>
            <a:off x="1892682" y="9743509"/>
            <a:ext cx="6656472" cy="104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87399" indent="-787399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8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  <a:p>
            <a:pPr marL="787399" indent="-787399" defTabSz="2438338">
              <a:lnSpc>
                <a:spcPct val="90000"/>
              </a:lnSpc>
              <a:spcBef>
                <a:spcPts val="0"/>
              </a:spcBef>
              <a:buSzPct val="84000"/>
              <a:buChar char="•"/>
              <a:defRPr sz="2800">
                <a:solidFill>
                  <a:srgbClr val="26035D"/>
                </a:solidFill>
                <a:latin typeface="itf Huwiya Arabic Regular"/>
                <a:ea typeface="itf Huwiya Arabic Regular"/>
                <a:cs typeface="itf Huwiya Arabic Regular"/>
                <a:sym typeface="itf Huwiya Arabic Regular"/>
              </a:defRPr>
            </a:pPr>
            <a:r>
              <a:t>Lorem ipsum</a:t>
            </a:r>
          </a:p>
        </p:txBody>
      </p:sp>
      <p:sp>
        <p:nvSpPr>
          <p:cNvPr id="292" name="Line"/>
          <p:cNvSpPr/>
          <p:nvPr/>
        </p:nvSpPr>
        <p:spPr>
          <a:xfrm>
            <a:off x="1922974" y="9426834"/>
            <a:ext cx="5956348" cy="1"/>
          </a:xfrm>
          <a:prstGeom prst="line">
            <a:avLst/>
          </a:prstGeom>
          <a:ln w="12700">
            <a:solidFill>
              <a:srgbClr val="26035D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3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orem ipsum"/>
          <p:cNvSpPr txBox="1"/>
          <p:nvPr/>
        </p:nvSpPr>
        <p:spPr>
          <a:xfrm>
            <a:off x="1826747" y="7518233"/>
            <a:ext cx="6656471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8" rtl="1">
              <a:lnSpc>
                <a:spcPct val="90000"/>
              </a:lnSpc>
              <a:spcBef>
                <a:spcPts val="0"/>
              </a:spcBef>
              <a:defRPr sz="8400">
                <a:solidFill>
                  <a:srgbClr val="220559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295" name="01"/>
          <p:cNvSpPr txBox="1"/>
          <p:nvPr/>
        </p:nvSpPr>
        <p:spPr>
          <a:xfrm>
            <a:off x="1826747" y="5273912"/>
            <a:ext cx="544726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13800">
                <a:solidFill>
                  <a:srgbClr val="220559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Lorem ipsum"/>
          <p:cNvSpPr txBox="1"/>
          <p:nvPr/>
        </p:nvSpPr>
        <p:spPr>
          <a:xfrm>
            <a:off x="1892682" y="7518233"/>
            <a:ext cx="6656472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8400">
                <a:solidFill>
                  <a:srgbClr val="FFFFFF"/>
                </a:solidFill>
                <a:latin typeface="itf Huwiya Arabic Bold"/>
                <a:ea typeface="itf Huwiya Arabic Bold"/>
                <a:cs typeface="itf Huwiya Arabic Bold"/>
                <a:sym typeface="itf Huwiya Arabic Bold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298" name="01"/>
          <p:cNvSpPr txBox="1"/>
          <p:nvPr/>
        </p:nvSpPr>
        <p:spPr>
          <a:xfrm>
            <a:off x="1892682" y="5273912"/>
            <a:ext cx="544726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0"/>
              </a:spcBef>
              <a:defRPr sz="13800">
                <a:solidFill>
                  <a:srgbClr val="9ACAE9"/>
                </a:solidFill>
                <a:latin typeface="itf Huwiya Arabic Medium"/>
                <a:ea typeface="itf Huwiya Arabic Medium"/>
                <a:cs typeface="itf Huwiya Arabic Medium"/>
                <a:sym typeface="itf Huwiya Arabic Medium"/>
              </a:defRPr>
            </a:lvl1pPr>
          </a:lstStyle>
          <a:p>
            <a:pPr/>
            <a:r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